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5"/>
  </p:notesMasterIdLst>
  <p:handoutMasterIdLst>
    <p:handoutMasterId r:id="rId106"/>
  </p:handoutMasterIdLst>
  <p:sldIdLst>
    <p:sldId id="256" r:id="rId2"/>
    <p:sldId id="325" r:id="rId3"/>
    <p:sldId id="371" r:id="rId4"/>
    <p:sldId id="379" r:id="rId5"/>
    <p:sldId id="382" r:id="rId6"/>
    <p:sldId id="385" r:id="rId7"/>
    <p:sldId id="383" r:id="rId8"/>
    <p:sldId id="384" r:id="rId9"/>
    <p:sldId id="418" r:id="rId10"/>
    <p:sldId id="407" r:id="rId11"/>
    <p:sldId id="380" r:id="rId12"/>
    <p:sldId id="389" r:id="rId13"/>
    <p:sldId id="402" r:id="rId14"/>
    <p:sldId id="388" r:id="rId15"/>
    <p:sldId id="369" r:id="rId16"/>
    <p:sldId id="339" r:id="rId17"/>
    <p:sldId id="404" r:id="rId18"/>
    <p:sldId id="331" r:id="rId19"/>
    <p:sldId id="333" r:id="rId20"/>
    <p:sldId id="334" r:id="rId21"/>
    <p:sldId id="335" r:id="rId22"/>
    <p:sldId id="368" r:id="rId23"/>
    <p:sldId id="424" r:id="rId24"/>
    <p:sldId id="340" r:id="rId25"/>
    <p:sldId id="372" r:id="rId26"/>
    <p:sldId id="343" r:id="rId27"/>
    <p:sldId id="346" r:id="rId28"/>
    <p:sldId id="374" r:id="rId29"/>
    <p:sldId id="375" r:id="rId30"/>
    <p:sldId id="378" r:id="rId31"/>
    <p:sldId id="373" r:id="rId32"/>
    <p:sldId id="345" r:id="rId33"/>
    <p:sldId id="342" r:id="rId34"/>
    <p:sldId id="344" r:id="rId35"/>
    <p:sldId id="323" r:id="rId36"/>
    <p:sldId id="321" r:id="rId37"/>
    <p:sldId id="322" r:id="rId38"/>
    <p:sldId id="341" r:id="rId39"/>
    <p:sldId id="317" r:id="rId40"/>
    <p:sldId id="405" r:id="rId41"/>
    <p:sldId id="403" r:id="rId42"/>
    <p:sldId id="390" r:id="rId43"/>
    <p:sldId id="391" r:id="rId44"/>
    <p:sldId id="392" r:id="rId45"/>
    <p:sldId id="393" r:id="rId46"/>
    <p:sldId id="394" r:id="rId47"/>
    <p:sldId id="395" r:id="rId48"/>
    <p:sldId id="396" r:id="rId49"/>
    <p:sldId id="397" r:id="rId50"/>
    <p:sldId id="398" r:id="rId51"/>
    <p:sldId id="399" r:id="rId52"/>
    <p:sldId id="400" r:id="rId53"/>
    <p:sldId id="436" r:id="rId54"/>
    <p:sldId id="437" r:id="rId55"/>
    <p:sldId id="438" r:id="rId56"/>
    <p:sldId id="439" r:id="rId57"/>
    <p:sldId id="440" r:id="rId58"/>
    <p:sldId id="441" r:id="rId59"/>
    <p:sldId id="442" r:id="rId60"/>
    <p:sldId id="443" r:id="rId61"/>
    <p:sldId id="444" r:id="rId62"/>
    <p:sldId id="445" r:id="rId63"/>
    <p:sldId id="446" r:id="rId64"/>
    <p:sldId id="447" r:id="rId65"/>
    <p:sldId id="450" r:id="rId66"/>
    <p:sldId id="284" r:id="rId67"/>
    <p:sldId id="285" r:id="rId68"/>
    <p:sldId id="293" r:id="rId69"/>
    <p:sldId id="294" r:id="rId70"/>
    <p:sldId id="295" r:id="rId71"/>
    <p:sldId id="296" r:id="rId72"/>
    <p:sldId id="347" r:id="rId73"/>
    <p:sldId id="300" r:id="rId74"/>
    <p:sldId id="301" r:id="rId75"/>
    <p:sldId id="409" r:id="rId76"/>
    <p:sldId id="410" r:id="rId77"/>
    <p:sldId id="411" r:id="rId78"/>
    <p:sldId id="412" r:id="rId79"/>
    <p:sldId id="413" r:id="rId80"/>
    <p:sldId id="454" r:id="rId81"/>
    <p:sldId id="455" r:id="rId82"/>
    <p:sldId id="414" r:id="rId83"/>
    <p:sldId id="415" r:id="rId84"/>
    <p:sldId id="416" r:id="rId85"/>
    <p:sldId id="417" r:id="rId86"/>
    <p:sldId id="408" r:id="rId87"/>
    <p:sldId id="456" r:id="rId88"/>
    <p:sldId id="457" r:id="rId89"/>
    <p:sldId id="458" r:id="rId90"/>
    <p:sldId id="459" r:id="rId91"/>
    <p:sldId id="460" r:id="rId92"/>
    <p:sldId id="425" r:id="rId93"/>
    <p:sldId id="426" r:id="rId94"/>
    <p:sldId id="427" r:id="rId95"/>
    <p:sldId id="428" r:id="rId96"/>
    <p:sldId id="429" r:id="rId97"/>
    <p:sldId id="430" r:id="rId98"/>
    <p:sldId id="431" r:id="rId99"/>
    <p:sldId id="432" r:id="rId100"/>
    <p:sldId id="433" r:id="rId101"/>
    <p:sldId id="434" r:id="rId102"/>
    <p:sldId id="435" r:id="rId103"/>
    <p:sldId id="361" r:id="rId104"/>
  </p:sldIdLst>
  <p:sldSz cx="9144000" cy="6858000" type="screen4x3"/>
  <p:notesSz cx="6789738"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6" d="100"/>
          <a:sy n="66" d="100"/>
        </p:scale>
        <p:origin x="-1422" y="-108"/>
      </p:cViewPr>
      <p:guideLst>
        <p:guide orient="horz" pos="2160"/>
        <p:guide pos="2880"/>
      </p:guideLst>
    </p:cSldViewPr>
  </p:slideViewPr>
  <p:notesTextViewPr>
    <p:cViewPr>
      <p:scale>
        <a:sx n="1" d="1"/>
        <a:sy n="1" d="1"/>
      </p:scale>
      <p:origin x="0" y="0"/>
    </p:cViewPr>
  </p:notesTextViewPr>
  <p:sorterViewPr>
    <p:cViewPr>
      <p:scale>
        <a:sx n="63" d="100"/>
        <a:sy n="63" d="100"/>
      </p:scale>
      <p:origin x="0" y="826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EE67B6-A47A-45F1-BC0E-4E408EB3DA43}"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AU"/>
        </a:p>
      </dgm:t>
    </dgm:pt>
    <dgm:pt modelId="{553D90A3-DC85-4A07-A5FC-079F62375806}">
      <dgm:prSet phldrT="[Text]"/>
      <dgm:spPr/>
      <dgm:t>
        <a:bodyPr/>
        <a:lstStyle/>
        <a:p>
          <a:r>
            <a:rPr lang="en-AU" dirty="0" smtClean="0"/>
            <a:t>Launch</a:t>
          </a:r>
          <a:endParaRPr lang="en-AU" dirty="0"/>
        </a:p>
      </dgm:t>
    </dgm:pt>
    <dgm:pt modelId="{1CE0BDD3-617A-472F-A458-9FA7C6D41110}" type="parTrans" cxnId="{E97BBAB2-46D6-4D42-A969-AA65FF788A3C}">
      <dgm:prSet/>
      <dgm:spPr/>
      <dgm:t>
        <a:bodyPr/>
        <a:lstStyle/>
        <a:p>
          <a:endParaRPr lang="en-AU"/>
        </a:p>
      </dgm:t>
    </dgm:pt>
    <dgm:pt modelId="{108CECEE-64BB-4FF3-BFFE-086AE3340E50}" type="sibTrans" cxnId="{E97BBAB2-46D6-4D42-A969-AA65FF788A3C}">
      <dgm:prSet/>
      <dgm:spPr/>
      <dgm:t>
        <a:bodyPr/>
        <a:lstStyle/>
        <a:p>
          <a:endParaRPr lang="en-AU"/>
        </a:p>
      </dgm:t>
    </dgm:pt>
    <dgm:pt modelId="{C55BB366-18AF-4E49-88E8-5E1B7F9617F0}">
      <dgm:prSet phldrT="[Text]"/>
      <dgm:spPr/>
      <dgm:t>
        <a:bodyPr/>
        <a:lstStyle/>
        <a:p>
          <a:r>
            <a:rPr lang="en-AU" dirty="0" smtClean="0"/>
            <a:t>Explore</a:t>
          </a:r>
          <a:endParaRPr lang="en-AU" dirty="0"/>
        </a:p>
      </dgm:t>
    </dgm:pt>
    <dgm:pt modelId="{A4BC816C-C7E8-48BF-A6D3-7C53E7219DA3}" type="parTrans" cxnId="{8E3AB2BD-3700-4CE1-8481-7A50BE8F8D0B}">
      <dgm:prSet/>
      <dgm:spPr/>
      <dgm:t>
        <a:bodyPr/>
        <a:lstStyle/>
        <a:p>
          <a:endParaRPr lang="en-AU"/>
        </a:p>
      </dgm:t>
    </dgm:pt>
    <dgm:pt modelId="{3B3CDDB4-4B35-45F2-B1C5-06267751117E}" type="sibTrans" cxnId="{8E3AB2BD-3700-4CE1-8481-7A50BE8F8D0B}">
      <dgm:prSet/>
      <dgm:spPr/>
      <dgm:t>
        <a:bodyPr/>
        <a:lstStyle/>
        <a:p>
          <a:endParaRPr lang="en-AU"/>
        </a:p>
      </dgm:t>
    </dgm:pt>
    <dgm:pt modelId="{00E75771-576F-4568-A013-A0E148198875}">
      <dgm:prSet phldrT="[Text]"/>
      <dgm:spPr/>
      <dgm:t>
        <a:bodyPr/>
        <a:lstStyle/>
        <a:p>
          <a:r>
            <a:rPr lang="en-AU" dirty="0" smtClean="0"/>
            <a:t>Summarise</a:t>
          </a:r>
          <a:endParaRPr lang="en-AU" dirty="0"/>
        </a:p>
      </dgm:t>
    </dgm:pt>
    <dgm:pt modelId="{75514700-6BD9-4316-9311-8E66A848EC54}" type="parTrans" cxnId="{7593B33B-3DA0-4F64-8E93-B9DEFD85B207}">
      <dgm:prSet/>
      <dgm:spPr/>
      <dgm:t>
        <a:bodyPr/>
        <a:lstStyle/>
        <a:p>
          <a:endParaRPr lang="en-AU"/>
        </a:p>
      </dgm:t>
    </dgm:pt>
    <dgm:pt modelId="{0F0DA2DC-C242-4F44-8A4D-85E2B5C5488E}" type="sibTrans" cxnId="{7593B33B-3DA0-4F64-8E93-B9DEFD85B207}">
      <dgm:prSet/>
      <dgm:spPr/>
      <dgm:t>
        <a:bodyPr/>
        <a:lstStyle/>
        <a:p>
          <a:endParaRPr lang="en-AU"/>
        </a:p>
      </dgm:t>
    </dgm:pt>
    <dgm:pt modelId="{81A38B98-791F-40B8-BBF3-D69A88E666A4}" type="pres">
      <dgm:prSet presAssocID="{2EEE67B6-A47A-45F1-BC0E-4E408EB3DA43}" presName="cycle" presStyleCnt="0">
        <dgm:presLayoutVars>
          <dgm:dir/>
          <dgm:resizeHandles val="exact"/>
        </dgm:presLayoutVars>
      </dgm:prSet>
      <dgm:spPr/>
      <dgm:t>
        <a:bodyPr/>
        <a:lstStyle/>
        <a:p>
          <a:endParaRPr lang="en-AU"/>
        </a:p>
      </dgm:t>
    </dgm:pt>
    <dgm:pt modelId="{441C1D86-5839-46B1-AC66-A4673C8DF49B}" type="pres">
      <dgm:prSet presAssocID="{553D90A3-DC85-4A07-A5FC-079F62375806}" presName="node" presStyleLbl="node1" presStyleIdx="0" presStyleCnt="3">
        <dgm:presLayoutVars>
          <dgm:bulletEnabled val="1"/>
        </dgm:presLayoutVars>
      </dgm:prSet>
      <dgm:spPr/>
      <dgm:t>
        <a:bodyPr/>
        <a:lstStyle/>
        <a:p>
          <a:endParaRPr lang="en-AU"/>
        </a:p>
      </dgm:t>
    </dgm:pt>
    <dgm:pt modelId="{CB8CE651-E98D-4144-ACDF-CA3088A27021}" type="pres">
      <dgm:prSet presAssocID="{108CECEE-64BB-4FF3-BFFE-086AE3340E50}" presName="sibTrans" presStyleLbl="sibTrans2D1" presStyleIdx="0" presStyleCnt="3"/>
      <dgm:spPr/>
      <dgm:t>
        <a:bodyPr/>
        <a:lstStyle/>
        <a:p>
          <a:endParaRPr lang="en-AU"/>
        </a:p>
      </dgm:t>
    </dgm:pt>
    <dgm:pt modelId="{45F9DA7B-10DA-476C-AAC8-6D79C7B7A8C2}" type="pres">
      <dgm:prSet presAssocID="{108CECEE-64BB-4FF3-BFFE-086AE3340E50}" presName="connectorText" presStyleLbl="sibTrans2D1" presStyleIdx="0" presStyleCnt="3"/>
      <dgm:spPr/>
      <dgm:t>
        <a:bodyPr/>
        <a:lstStyle/>
        <a:p>
          <a:endParaRPr lang="en-AU"/>
        </a:p>
      </dgm:t>
    </dgm:pt>
    <dgm:pt modelId="{9C1D3D5A-52B2-4072-9C9E-042614454A2F}" type="pres">
      <dgm:prSet presAssocID="{C55BB366-18AF-4E49-88E8-5E1B7F9617F0}" presName="node" presStyleLbl="node1" presStyleIdx="1" presStyleCnt="3">
        <dgm:presLayoutVars>
          <dgm:bulletEnabled val="1"/>
        </dgm:presLayoutVars>
      </dgm:prSet>
      <dgm:spPr/>
      <dgm:t>
        <a:bodyPr/>
        <a:lstStyle/>
        <a:p>
          <a:endParaRPr lang="en-AU"/>
        </a:p>
      </dgm:t>
    </dgm:pt>
    <dgm:pt modelId="{6391AF96-438C-4ED6-A662-DB5CCE299292}" type="pres">
      <dgm:prSet presAssocID="{3B3CDDB4-4B35-45F2-B1C5-06267751117E}" presName="sibTrans" presStyleLbl="sibTrans2D1" presStyleIdx="1" presStyleCnt="3"/>
      <dgm:spPr/>
      <dgm:t>
        <a:bodyPr/>
        <a:lstStyle/>
        <a:p>
          <a:endParaRPr lang="en-AU"/>
        </a:p>
      </dgm:t>
    </dgm:pt>
    <dgm:pt modelId="{51B3EE8C-A19F-45FC-AB9D-9E8DA3430FAD}" type="pres">
      <dgm:prSet presAssocID="{3B3CDDB4-4B35-45F2-B1C5-06267751117E}" presName="connectorText" presStyleLbl="sibTrans2D1" presStyleIdx="1" presStyleCnt="3"/>
      <dgm:spPr/>
      <dgm:t>
        <a:bodyPr/>
        <a:lstStyle/>
        <a:p>
          <a:endParaRPr lang="en-AU"/>
        </a:p>
      </dgm:t>
    </dgm:pt>
    <dgm:pt modelId="{AD960939-DBEE-4027-80A3-8665CAE88CC3}" type="pres">
      <dgm:prSet presAssocID="{00E75771-576F-4568-A013-A0E148198875}" presName="node" presStyleLbl="node1" presStyleIdx="2" presStyleCnt="3">
        <dgm:presLayoutVars>
          <dgm:bulletEnabled val="1"/>
        </dgm:presLayoutVars>
      </dgm:prSet>
      <dgm:spPr/>
      <dgm:t>
        <a:bodyPr/>
        <a:lstStyle/>
        <a:p>
          <a:endParaRPr lang="en-AU"/>
        </a:p>
      </dgm:t>
    </dgm:pt>
    <dgm:pt modelId="{B56B9A73-1E5C-4CF8-88D4-49AA1A218C84}" type="pres">
      <dgm:prSet presAssocID="{0F0DA2DC-C242-4F44-8A4D-85E2B5C5488E}" presName="sibTrans" presStyleLbl="sibTrans2D1" presStyleIdx="2" presStyleCnt="3"/>
      <dgm:spPr/>
      <dgm:t>
        <a:bodyPr/>
        <a:lstStyle/>
        <a:p>
          <a:endParaRPr lang="en-AU"/>
        </a:p>
      </dgm:t>
    </dgm:pt>
    <dgm:pt modelId="{67C3E600-E5E6-4E3D-940A-7BD7A9971EF8}" type="pres">
      <dgm:prSet presAssocID="{0F0DA2DC-C242-4F44-8A4D-85E2B5C5488E}" presName="connectorText" presStyleLbl="sibTrans2D1" presStyleIdx="2" presStyleCnt="3"/>
      <dgm:spPr/>
      <dgm:t>
        <a:bodyPr/>
        <a:lstStyle/>
        <a:p>
          <a:endParaRPr lang="en-AU"/>
        </a:p>
      </dgm:t>
    </dgm:pt>
  </dgm:ptLst>
  <dgm:cxnLst>
    <dgm:cxn modelId="{7016121D-80E5-4F3E-ADC4-4126128BFEAA}" type="presOf" srcId="{3B3CDDB4-4B35-45F2-B1C5-06267751117E}" destId="{51B3EE8C-A19F-45FC-AB9D-9E8DA3430FAD}" srcOrd="1" destOrd="0" presId="urn:microsoft.com/office/officeart/2005/8/layout/cycle2"/>
    <dgm:cxn modelId="{8E3AB2BD-3700-4CE1-8481-7A50BE8F8D0B}" srcId="{2EEE67B6-A47A-45F1-BC0E-4E408EB3DA43}" destId="{C55BB366-18AF-4E49-88E8-5E1B7F9617F0}" srcOrd="1" destOrd="0" parTransId="{A4BC816C-C7E8-48BF-A6D3-7C53E7219DA3}" sibTransId="{3B3CDDB4-4B35-45F2-B1C5-06267751117E}"/>
    <dgm:cxn modelId="{E87D184E-10E4-4F37-A279-F828C7B9E4B2}" type="presOf" srcId="{00E75771-576F-4568-A013-A0E148198875}" destId="{AD960939-DBEE-4027-80A3-8665CAE88CC3}" srcOrd="0" destOrd="0" presId="urn:microsoft.com/office/officeart/2005/8/layout/cycle2"/>
    <dgm:cxn modelId="{DF896CDA-E24F-4DDE-9ECA-1B6B9F656546}" type="presOf" srcId="{0F0DA2DC-C242-4F44-8A4D-85E2B5C5488E}" destId="{B56B9A73-1E5C-4CF8-88D4-49AA1A218C84}" srcOrd="0" destOrd="0" presId="urn:microsoft.com/office/officeart/2005/8/layout/cycle2"/>
    <dgm:cxn modelId="{F75E6D1F-C712-4614-AAD9-A4FC14CD62EF}" type="presOf" srcId="{553D90A3-DC85-4A07-A5FC-079F62375806}" destId="{441C1D86-5839-46B1-AC66-A4673C8DF49B}" srcOrd="0" destOrd="0" presId="urn:microsoft.com/office/officeart/2005/8/layout/cycle2"/>
    <dgm:cxn modelId="{F9301F20-E19C-4148-9628-164159D06F31}" type="presOf" srcId="{C55BB366-18AF-4E49-88E8-5E1B7F9617F0}" destId="{9C1D3D5A-52B2-4072-9C9E-042614454A2F}" srcOrd="0" destOrd="0" presId="urn:microsoft.com/office/officeart/2005/8/layout/cycle2"/>
    <dgm:cxn modelId="{365BCD1A-5B5D-4D8B-B732-A1EA62B990A0}" type="presOf" srcId="{108CECEE-64BB-4FF3-BFFE-086AE3340E50}" destId="{45F9DA7B-10DA-476C-AAC8-6D79C7B7A8C2}" srcOrd="1" destOrd="0" presId="urn:microsoft.com/office/officeart/2005/8/layout/cycle2"/>
    <dgm:cxn modelId="{81788CA6-3582-45F2-B866-55DF7A4C0BDA}" type="presOf" srcId="{108CECEE-64BB-4FF3-BFFE-086AE3340E50}" destId="{CB8CE651-E98D-4144-ACDF-CA3088A27021}" srcOrd="0" destOrd="0" presId="urn:microsoft.com/office/officeart/2005/8/layout/cycle2"/>
    <dgm:cxn modelId="{E97BBAB2-46D6-4D42-A969-AA65FF788A3C}" srcId="{2EEE67B6-A47A-45F1-BC0E-4E408EB3DA43}" destId="{553D90A3-DC85-4A07-A5FC-079F62375806}" srcOrd="0" destOrd="0" parTransId="{1CE0BDD3-617A-472F-A458-9FA7C6D41110}" sibTransId="{108CECEE-64BB-4FF3-BFFE-086AE3340E50}"/>
    <dgm:cxn modelId="{7AB842E5-9A94-427B-A876-6DBEA60B6D8E}" type="presOf" srcId="{0F0DA2DC-C242-4F44-8A4D-85E2B5C5488E}" destId="{67C3E600-E5E6-4E3D-940A-7BD7A9971EF8}" srcOrd="1" destOrd="0" presId="urn:microsoft.com/office/officeart/2005/8/layout/cycle2"/>
    <dgm:cxn modelId="{8BEC7402-074B-474E-B9F3-224AC983AD26}" type="presOf" srcId="{2EEE67B6-A47A-45F1-BC0E-4E408EB3DA43}" destId="{81A38B98-791F-40B8-BBF3-D69A88E666A4}" srcOrd="0" destOrd="0" presId="urn:microsoft.com/office/officeart/2005/8/layout/cycle2"/>
    <dgm:cxn modelId="{7593B33B-3DA0-4F64-8E93-B9DEFD85B207}" srcId="{2EEE67B6-A47A-45F1-BC0E-4E408EB3DA43}" destId="{00E75771-576F-4568-A013-A0E148198875}" srcOrd="2" destOrd="0" parTransId="{75514700-6BD9-4316-9311-8E66A848EC54}" sibTransId="{0F0DA2DC-C242-4F44-8A4D-85E2B5C5488E}"/>
    <dgm:cxn modelId="{18E764C6-E0B4-4456-BF16-361362D2E20B}" type="presOf" srcId="{3B3CDDB4-4B35-45F2-B1C5-06267751117E}" destId="{6391AF96-438C-4ED6-A662-DB5CCE299292}" srcOrd="0" destOrd="0" presId="urn:microsoft.com/office/officeart/2005/8/layout/cycle2"/>
    <dgm:cxn modelId="{0B44820C-9F09-418B-BAD8-C0719EE0E71A}" type="presParOf" srcId="{81A38B98-791F-40B8-BBF3-D69A88E666A4}" destId="{441C1D86-5839-46B1-AC66-A4673C8DF49B}" srcOrd="0" destOrd="0" presId="urn:microsoft.com/office/officeart/2005/8/layout/cycle2"/>
    <dgm:cxn modelId="{31B32B05-F63E-49CC-9797-ABE8FA3C8A31}" type="presParOf" srcId="{81A38B98-791F-40B8-BBF3-D69A88E666A4}" destId="{CB8CE651-E98D-4144-ACDF-CA3088A27021}" srcOrd="1" destOrd="0" presId="urn:microsoft.com/office/officeart/2005/8/layout/cycle2"/>
    <dgm:cxn modelId="{4606F227-B614-4B85-9F4C-D97BE4A7E561}" type="presParOf" srcId="{CB8CE651-E98D-4144-ACDF-CA3088A27021}" destId="{45F9DA7B-10DA-476C-AAC8-6D79C7B7A8C2}" srcOrd="0" destOrd="0" presId="urn:microsoft.com/office/officeart/2005/8/layout/cycle2"/>
    <dgm:cxn modelId="{EFEFD464-9EFE-4727-96DB-CCF7A079469F}" type="presParOf" srcId="{81A38B98-791F-40B8-BBF3-D69A88E666A4}" destId="{9C1D3D5A-52B2-4072-9C9E-042614454A2F}" srcOrd="2" destOrd="0" presId="urn:microsoft.com/office/officeart/2005/8/layout/cycle2"/>
    <dgm:cxn modelId="{0E12EB7A-A74E-4EC8-B544-8629F220F1C8}" type="presParOf" srcId="{81A38B98-791F-40B8-BBF3-D69A88E666A4}" destId="{6391AF96-438C-4ED6-A662-DB5CCE299292}" srcOrd="3" destOrd="0" presId="urn:microsoft.com/office/officeart/2005/8/layout/cycle2"/>
    <dgm:cxn modelId="{8930F1CC-EE8C-4008-8971-4BF2EF89CD8B}" type="presParOf" srcId="{6391AF96-438C-4ED6-A662-DB5CCE299292}" destId="{51B3EE8C-A19F-45FC-AB9D-9E8DA3430FAD}" srcOrd="0" destOrd="0" presId="urn:microsoft.com/office/officeart/2005/8/layout/cycle2"/>
    <dgm:cxn modelId="{BA984426-7553-4AD8-8B8E-BEA28180398E}" type="presParOf" srcId="{81A38B98-791F-40B8-BBF3-D69A88E666A4}" destId="{AD960939-DBEE-4027-80A3-8665CAE88CC3}" srcOrd="4" destOrd="0" presId="urn:microsoft.com/office/officeart/2005/8/layout/cycle2"/>
    <dgm:cxn modelId="{056CDC3F-CC90-485B-8E5C-FBF057F788F8}" type="presParOf" srcId="{81A38B98-791F-40B8-BBF3-D69A88E666A4}" destId="{B56B9A73-1E5C-4CF8-88D4-49AA1A218C84}" srcOrd="5" destOrd="0" presId="urn:microsoft.com/office/officeart/2005/8/layout/cycle2"/>
    <dgm:cxn modelId="{1A99B643-9427-4806-AC6A-4A7510F256F6}" type="presParOf" srcId="{B56B9A73-1E5C-4CF8-88D4-49AA1A218C84}" destId="{67C3E600-E5E6-4E3D-940A-7BD7A9971EF8}"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1C1D86-5839-46B1-AC66-A4673C8DF49B}">
      <dsp:nvSpPr>
        <dsp:cNvPr id="0" name=""/>
        <dsp:cNvSpPr/>
      </dsp:nvSpPr>
      <dsp:spPr>
        <a:xfrm>
          <a:off x="1149315" y="682"/>
          <a:ext cx="1157753" cy="11577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AU" sz="1300" kern="1200" dirty="0" smtClean="0"/>
            <a:t>Launch</a:t>
          </a:r>
          <a:endParaRPr lang="en-AU" sz="1300" kern="1200" dirty="0"/>
        </a:p>
      </dsp:txBody>
      <dsp:txXfrm>
        <a:off x="1318864" y="170231"/>
        <a:ext cx="818655" cy="818655"/>
      </dsp:txXfrm>
    </dsp:sp>
    <dsp:sp modelId="{CB8CE651-E98D-4144-ACDF-CA3088A27021}">
      <dsp:nvSpPr>
        <dsp:cNvPr id="0" name=""/>
        <dsp:cNvSpPr/>
      </dsp:nvSpPr>
      <dsp:spPr>
        <a:xfrm rot="3600000">
          <a:off x="2004574" y="1129239"/>
          <a:ext cx="307546" cy="3907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AU" sz="1000" kern="1200"/>
        </a:p>
      </dsp:txBody>
      <dsp:txXfrm>
        <a:off x="2027640" y="1167436"/>
        <a:ext cx="215282" cy="234445"/>
      </dsp:txXfrm>
    </dsp:sp>
    <dsp:sp modelId="{9C1D3D5A-52B2-4072-9C9E-042614454A2F}">
      <dsp:nvSpPr>
        <dsp:cNvPr id="0" name=""/>
        <dsp:cNvSpPr/>
      </dsp:nvSpPr>
      <dsp:spPr>
        <a:xfrm>
          <a:off x="2018330" y="1505860"/>
          <a:ext cx="1157753" cy="11577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AU" sz="1300" kern="1200" dirty="0" smtClean="0"/>
            <a:t>Explore</a:t>
          </a:r>
          <a:endParaRPr lang="en-AU" sz="1300" kern="1200" dirty="0"/>
        </a:p>
      </dsp:txBody>
      <dsp:txXfrm>
        <a:off x="2187879" y="1675409"/>
        <a:ext cx="818655" cy="818655"/>
      </dsp:txXfrm>
    </dsp:sp>
    <dsp:sp modelId="{6391AF96-438C-4ED6-A662-DB5CCE299292}">
      <dsp:nvSpPr>
        <dsp:cNvPr id="0" name=""/>
        <dsp:cNvSpPr/>
      </dsp:nvSpPr>
      <dsp:spPr>
        <a:xfrm rot="10800000">
          <a:off x="1583122" y="1889366"/>
          <a:ext cx="307546" cy="3907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AU" sz="1000" kern="1200"/>
        </a:p>
      </dsp:txBody>
      <dsp:txXfrm rot="10800000">
        <a:off x="1675386" y="1967514"/>
        <a:ext cx="215282" cy="234445"/>
      </dsp:txXfrm>
    </dsp:sp>
    <dsp:sp modelId="{AD960939-DBEE-4027-80A3-8665CAE88CC3}">
      <dsp:nvSpPr>
        <dsp:cNvPr id="0" name=""/>
        <dsp:cNvSpPr/>
      </dsp:nvSpPr>
      <dsp:spPr>
        <a:xfrm>
          <a:off x="280300" y="1505860"/>
          <a:ext cx="1157753" cy="11577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AU" sz="1300" kern="1200" dirty="0" smtClean="0"/>
            <a:t>Summarise</a:t>
          </a:r>
          <a:endParaRPr lang="en-AU" sz="1300" kern="1200" dirty="0"/>
        </a:p>
      </dsp:txBody>
      <dsp:txXfrm>
        <a:off x="449849" y="1675409"/>
        <a:ext cx="818655" cy="818655"/>
      </dsp:txXfrm>
    </dsp:sp>
    <dsp:sp modelId="{B56B9A73-1E5C-4CF8-88D4-49AA1A218C84}">
      <dsp:nvSpPr>
        <dsp:cNvPr id="0" name=""/>
        <dsp:cNvSpPr/>
      </dsp:nvSpPr>
      <dsp:spPr>
        <a:xfrm rot="18000000">
          <a:off x="1135559" y="1144315"/>
          <a:ext cx="307546" cy="39074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AU" sz="1000" kern="1200"/>
        </a:p>
      </dsp:txBody>
      <dsp:txXfrm>
        <a:off x="1158625" y="1262414"/>
        <a:ext cx="215282" cy="234445"/>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2220" cy="4964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5947" y="0"/>
            <a:ext cx="2942220" cy="496491"/>
          </a:xfrm>
          <a:prstGeom prst="rect">
            <a:avLst/>
          </a:prstGeom>
        </p:spPr>
        <p:txBody>
          <a:bodyPr vert="horz" lIns="91440" tIns="45720" rIns="91440" bIns="45720" rtlCol="0"/>
          <a:lstStyle>
            <a:lvl1pPr algn="r">
              <a:defRPr sz="1200"/>
            </a:lvl1pPr>
          </a:lstStyle>
          <a:p>
            <a:fld id="{FC927329-A589-42B2-853D-0F3D43B6DC4C}" type="datetimeFigureOut">
              <a:rPr lang="en-AU" smtClean="0"/>
              <a:t>2/12/2013</a:t>
            </a:fld>
            <a:endParaRPr lang="en-AU"/>
          </a:p>
        </p:txBody>
      </p:sp>
      <p:sp>
        <p:nvSpPr>
          <p:cNvPr id="4" name="Footer Placeholder 3"/>
          <p:cNvSpPr>
            <a:spLocks noGrp="1"/>
          </p:cNvSpPr>
          <p:nvPr>
            <p:ph type="ftr" sz="quarter" idx="2"/>
          </p:nvPr>
        </p:nvSpPr>
        <p:spPr>
          <a:xfrm>
            <a:off x="0" y="9431599"/>
            <a:ext cx="2942220" cy="496491"/>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5947" y="9431599"/>
            <a:ext cx="2942220" cy="496491"/>
          </a:xfrm>
          <a:prstGeom prst="rect">
            <a:avLst/>
          </a:prstGeom>
        </p:spPr>
        <p:txBody>
          <a:bodyPr vert="horz" lIns="91440" tIns="45720" rIns="91440" bIns="45720" rtlCol="0" anchor="b"/>
          <a:lstStyle>
            <a:lvl1pPr algn="r">
              <a:defRPr sz="1200"/>
            </a:lvl1pPr>
          </a:lstStyle>
          <a:p>
            <a:fld id="{48D7DC48-2F87-4FD0-822C-75BA52145D76}" type="slidenum">
              <a:rPr lang="en-AU" smtClean="0"/>
              <a:t>‹#›</a:t>
            </a:fld>
            <a:endParaRPr lang="en-AU"/>
          </a:p>
        </p:txBody>
      </p:sp>
    </p:spTree>
    <p:extLst>
      <p:ext uri="{BB962C8B-B14F-4D97-AF65-F5344CB8AC3E}">
        <p14:creationId xmlns:p14="http://schemas.microsoft.com/office/powerpoint/2010/main" val="39835718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2220" cy="49649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5947" y="0"/>
            <a:ext cx="2942220" cy="496491"/>
          </a:xfrm>
          <a:prstGeom prst="rect">
            <a:avLst/>
          </a:prstGeom>
        </p:spPr>
        <p:txBody>
          <a:bodyPr vert="horz" lIns="91440" tIns="45720" rIns="91440" bIns="45720" rtlCol="0"/>
          <a:lstStyle>
            <a:lvl1pPr algn="r">
              <a:defRPr sz="1200"/>
            </a:lvl1pPr>
          </a:lstStyle>
          <a:p>
            <a:fld id="{4EEDF0EC-9192-4C87-9FA7-3CACDDF630B4}" type="datetimeFigureOut">
              <a:rPr lang="en-AU" smtClean="0"/>
              <a:t>2/12/2013</a:t>
            </a:fld>
            <a:endParaRPr lang="en-AU"/>
          </a:p>
        </p:txBody>
      </p:sp>
      <p:sp>
        <p:nvSpPr>
          <p:cNvPr id="4" name="Slide Image Placeholder 3"/>
          <p:cNvSpPr>
            <a:spLocks noGrp="1" noRot="1" noChangeAspect="1"/>
          </p:cNvSpPr>
          <p:nvPr>
            <p:ph type="sldImg" idx="2"/>
          </p:nvPr>
        </p:nvSpPr>
        <p:spPr>
          <a:xfrm>
            <a:off x="912813" y="744538"/>
            <a:ext cx="4964112" cy="37242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8974" y="4716661"/>
            <a:ext cx="5431790" cy="446841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31599"/>
            <a:ext cx="2942220" cy="496491"/>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5947" y="9431599"/>
            <a:ext cx="2942220" cy="496491"/>
          </a:xfrm>
          <a:prstGeom prst="rect">
            <a:avLst/>
          </a:prstGeom>
        </p:spPr>
        <p:txBody>
          <a:bodyPr vert="horz" lIns="91440" tIns="45720" rIns="91440" bIns="45720" rtlCol="0" anchor="b"/>
          <a:lstStyle>
            <a:lvl1pPr algn="r">
              <a:defRPr sz="1200"/>
            </a:lvl1pPr>
          </a:lstStyle>
          <a:p>
            <a:fld id="{0F100C92-41FD-4A82-B1F1-43A6B8A1771A}" type="slidenum">
              <a:rPr lang="en-AU" smtClean="0"/>
              <a:t>‹#›</a:t>
            </a:fld>
            <a:endParaRPr lang="en-AU"/>
          </a:p>
        </p:txBody>
      </p:sp>
    </p:spTree>
    <p:extLst>
      <p:ext uri="{BB962C8B-B14F-4D97-AF65-F5344CB8AC3E}">
        <p14:creationId xmlns:p14="http://schemas.microsoft.com/office/powerpoint/2010/main" val="533025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076117-7E3A-4456-98D9-275C0842AA64}" type="slidenum">
              <a:rPr lang="en-US"/>
              <a:pPr/>
              <a:t>62</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499F3A0-4C98-43D1-B856-6B289B3F0DF2}" type="slidenum">
              <a:rPr lang="en-AU" smtClean="0"/>
              <a:t>83</a:t>
            </a:fld>
            <a:endParaRPr lang="en-AU"/>
          </a:p>
        </p:txBody>
      </p:sp>
    </p:spTree>
    <p:extLst>
      <p:ext uri="{BB962C8B-B14F-4D97-AF65-F5344CB8AC3E}">
        <p14:creationId xmlns:p14="http://schemas.microsoft.com/office/powerpoint/2010/main" val="3455192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2E79C15-C03A-4543-81E3-CF899BF1613B}" type="datetime1">
              <a:rPr lang="en-AU" smtClean="0"/>
              <a:t>2/12/2013</a:t>
            </a:fld>
            <a:endParaRPr lang="en-AU"/>
          </a:p>
        </p:txBody>
      </p:sp>
      <p:sp>
        <p:nvSpPr>
          <p:cNvPr id="5" name="Footer Placeholder 4"/>
          <p:cNvSpPr>
            <a:spLocks noGrp="1"/>
          </p:cNvSpPr>
          <p:nvPr>
            <p:ph type="ftr" sz="quarter" idx="11"/>
          </p:nvPr>
        </p:nvSpPr>
        <p:spPr/>
        <p:txBody>
          <a:bodyPr/>
          <a:lstStyle/>
          <a:p>
            <a:r>
              <a:rPr lang="en-AU" smtClean="0"/>
              <a:t>Sullivan MAT Nov 2013</a:t>
            </a:r>
            <a:endParaRPr lang="en-AU"/>
          </a:p>
        </p:txBody>
      </p:sp>
      <p:sp>
        <p:nvSpPr>
          <p:cNvPr id="6" name="Slide Number Placeholder 5"/>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3622095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9B4A3E4-EC5C-4488-BCB2-02FD46565FBD}" type="datetime1">
              <a:rPr lang="en-AU" smtClean="0"/>
              <a:t>2/12/2013</a:t>
            </a:fld>
            <a:endParaRPr lang="en-AU"/>
          </a:p>
        </p:txBody>
      </p:sp>
      <p:sp>
        <p:nvSpPr>
          <p:cNvPr id="5" name="Footer Placeholder 4"/>
          <p:cNvSpPr>
            <a:spLocks noGrp="1"/>
          </p:cNvSpPr>
          <p:nvPr>
            <p:ph type="ftr" sz="quarter" idx="11"/>
          </p:nvPr>
        </p:nvSpPr>
        <p:spPr/>
        <p:txBody>
          <a:bodyPr/>
          <a:lstStyle/>
          <a:p>
            <a:r>
              <a:rPr lang="en-AU" smtClean="0"/>
              <a:t>Sullivan MAT Nov 2013</a:t>
            </a:r>
            <a:endParaRPr lang="en-AU"/>
          </a:p>
        </p:txBody>
      </p:sp>
      <p:sp>
        <p:nvSpPr>
          <p:cNvPr id="6" name="Slide Number Placeholder 5"/>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29930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7AA013D6-6B88-4B54-A7F3-B76B327E5B62}" type="datetime1">
              <a:rPr lang="en-AU" smtClean="0"/>
              <a:t>2/12/2013</a:t>
            </a:fld>
            <a:endParaRPr lang="en-AU"/>
          </a:p>
        </p:txBody>
      </p:sp>
      <p:sp>
        <p:nvSpPr>
          <p:cNvPr id="5" name="Footer Placeholder 4"/>
          <p:cNvSpPr>
            <a:spLocks noGrp="1"/>
          </p:cNvSpPr>
          <p:nvPr>
            <p:ph type="ftr" sz="quarter" idx="11"/>
          </p:nvPr>
        </p:nvSpPr>
        <p:spPr/>
        <p:txBody>
          <a:bodyPr/>
          <a:lstStyle/>
          <a:p>
            <a:r>
              <a:rPr lang="en-AU" smtClean="0"/>
              <a:t>Sullivan MAT Nov 2013</a:t>
            </a:r>
            <a:endParaRPr lang="en-AU"/>
          </a:p>
        </p:txBody>
      </p:sp>
      <p:sp>
        <p:nvSpPr>
          <p:cNvPr id="6" name="Slide Number Placeholder 5"/>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248590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7004506-F52E-4BC6-8906-3F0310230CB9}" type="datetime1">
              <a:rPr lang="en-AU" smtClean="0"/>
              <a:t>2/12/2013</a:t>
            </a:fld>
            <a:endParaRPr lang="en-AU"/>
          </a:p>
        </p:txBody>
      </p:sp>
      <p:sp>
        <p:nvSpPr>
          <p:cNvPr id="5" name="Footer Placeholder 4"/>
          <p:cNvSpPr>
            <a:spLocks noGrp="1"/>
          </p:cNvSpPr>
          <p:nvPr>
            <p:ph type="ftr" sz="quarter" idx="11"/>
          </p:nvPr>
        </p:nvSpPr>
        <p:spPr/>
        <p:txBody>
          <a:bodyPr/>
          <a:lstStyle/>
          <a:p>
            <a:r>
              <a:rPr lang="en-AU" smtClean="0"/>
              <a:t>Sullivan MAT Nov 2013</a:t>
            </a:r>
            <a:endParaRPr lang="en-AU"/>
          </a:p>
        </p:txBody>
      </p:sp>
      <p:sp>
        <p:nvSpPr>
          <p:cNvPr id="6" name="Slide Number Placeholder 5"/>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3742182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467FB1-9B10-435D-9839-10721E4B59CF}" type="datetime1">
              <a:rPr lang="en-AU" smtClean="0"/>
              <a:t>2/12/2013</a:t>
            </a:fld>
            <a:endParaRPr lang="en-AU"/>
          </a:p>
        </p:txBody>
      </p:sp>
      <p:sp>
        <p:nvSpPr>
          <p:cNvPr id="5" name="Footer Placeholder 4"/>
          <p:cNvSpPr>
            <a:spLocks noGrp="1"/>
          </p:cNvSpPr>
          <p:nvPr>
            <p:ph type="ftr" sz="quarter" idx="11"/>
          </p:nvPr>
        </p:nvSpPr>
        <p:spPr/>
        <p:txBody>
          <a:bodyPr/>
          <a:lstStyle/>
          <a:p>
            <a:r>
              <a:rPr lang="en-AU" smtClean="0"/>
              <a:t>Sullivan MAT Nov 2013</a:t>
            </a:r>
            <a:endParaRPr lang="en-AU"/>
          </a:p>
        </p:txBody>
      </p:sp>
      <p:sp>
        <p:nvSpPr>
          <p:cNvPr id="6" name="Slide Number Placeholder 5"/>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2607546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C31B1510-824C-4E57-895D-3AFEF253F507}" type="datetime1">
              <a:rPr lang="en-AU" smtClean="0"/>
              <a:t>2/12/2013</a:t>
            </a:fld>
            <a:endParaRPr lang="en-AU"/>
          </a:p>
        </p:txBody>
      </p:sp>
      <p:sp>
        <p:nvSpPr>
          <p:cNvPr id="6" name="Footer Placeholder 5"/>
          <p:cNvSpPr>
            <a:spLocks noGrp="1"/>
          </p:cNvSpPr>
          <p:nvPr>
            <p:ph type="ftr" sz="quarter" idx="11"/>
          </p:nvPr>
        </p:nvSpPr>
        <p:spPr/>
        <p:txBody>
          <a:bodyPr/>
          <a:lstStyle/>
          <a:p>
            <a:r>
              <a:rPr lang="en-AU" smtClean="0"/>
              <a:t>Sullivan MAT Nov 2013</a:t>
            </a:r>
            <a:endParaRPr lang="en-AU"/>
          </a:p>
        </p:txBody>
      </p:sp>
      <p:sp>
        <p:nvSpPr>
          <p:cNvPr id="7" name="Slide Number Placeholder 6"/>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312754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1514DAB6-8BEE-4FA9-B636-BD9D7F5B7543}" type="datetime1">
              <a:rPr lang="en-AU" smtClean="0"/>
              <a:t>2/12/2013</a:t>
            </a:fld>
            <a:endParaRPr lang="en-AU"/>
          </a:p>
        </p:txBody>
      </p:sp>
      <p:sp>
        <p:nvSpPr>
          <p:cNvPr id="8" name="Footer Placeholder 7"/>
          <p:cNvSpPr>
            <a:spLocks noGrp="1"/>
          </p:cNvSpPr>
          <p:nvPr>
            <p:ph type="ftr" sz="quarter" idx="11"/>
          </p:nvPr>
        </p:nvSpPr>
        <p:spPr/>
        <p:txBody>
          <a:bodyPr/>
          <a:lstStyle/>
          <a:p>
            <a:r>
              <a:rPr lang="en-AU" smtClean="0"/>
              <a:t>Sullivan MAT Nov 2013</a:t>
            </a:r>
            <a:endParaRPr lang="en-AU"/>
          </a:p>
        </p:txBody>
      </p:sp>
      <p:sp>
        <p:nvSpPr>
          <p:cNvPr id="9" name="Slide Number Placeholder 8"/>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197918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34C39988-DB8B-4047-9944-D23866B8AA71}" type="datetime1">
              <a:rPr lang="en-AU" smtClean="0"/>
              <a:t>2/12/2013</a:t>
            </a:fld>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
        <p:nvSpPr>
          <p:cNvPr id="5" name="Slide Number Placeholder 4"/>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3038610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09F612-FAEC-4A4C-ADC5-C706B63849F7}" type="datetime1">
              <a:rPr lang="en-AU" smtClean="0"/>
              <a:t>2/12/2013</a:t>
            </a:fld>
            <a:endParaRPr lang="en-AU"/>
          </a:p>
        </p:txBody>
      </p:sp>
      <p:sp>
        <p:nvSpPr>
          <p:cNvPr id="3" name="Footer Placeholder 2"/>
          <p:cNvSpPr>
            <a:spLocks noGrp="1"/>
          </p:cNvSpPr>
          <p:nvPr>
            <p:ph type="ftr" sz="quarter" idx="11"/>
          </p:nvPr>
        </p:nvSpPr>
        <p:spPr/>
        <p:txBody>
          <a:bodyPr/>
          <a:lstStyle/>
          <a:p>
            <a:r>
              <a:rPr lang="en-AU" smtClean="0"/>
              <a:t>Sullivan MAT Nov 2013</a:t>
            </a:r>
            <a:endParaRPr lang="en-AU"/>
          </a:p>
        </p:txBody>
      </p:sp>
      <p:sp>
        <p:nvSpPr>
          <p:cNvPr id="4" name="Slide Number Placeholder 3"/>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4131996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20C80F-DCC0-438B-B2CC-E39A3759DA48}" type="datetime1">
              <a:rPr lang="en-AU" smtClean="0"/>
              <a:t>2/12/2013</a:t>
            </a:fld>
            <a:endParaRPr lang="en-AU"/>
          </a:p>
        </p:txBody>
      </p:sp>
      <p:sp>
        <p:nvSpPr>
          <p:cNvPr id="6" name="Footer Placeholder 5"/>
          <p:cNvSpPr>
            <a:spLocks noGrp="1"/>
          </p:cNvSpPr>
          <p:nvPr>
            <p:ph type="ftr" sz="quarter" idx="11"/>
          </p:nvPr>
        </p:nvSpPr>
        <p:spPr/>
        <p:txBody>
          <a:bodyPr/>
          <a:lstStyle/>
          <a:p>
            <a:r>
              <a:rPr lang="en-AU" smtClean="0"/>
              <a:t>Sullivan MAT Nov 2013</a:t>
            </a:r>
            <a:endParaRPr lang="en-AU"/>
          </a:p>
        </p:txBody>
      </p:sp>
      <p:sp>
        <p:nvSpPr>
          <p:cNvPr id="7" name="Slide Number Placeholder 6"/>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1209612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1942F3-A43C-436F-8AE8-74BA6291D46C}" type="datetime1">
              <a:rPr lang="en-AU" smtClean="0"/>
              <a:t>2/12/2013</a:t>
            </a:fld>
            <a:endParaRPr lang="en-AU"/>
          </a:p>
        </p:txBody>
      </p:sp>
      <p:sp>
        <p:nvSpPr>
          <p:cNvPr id="6" name="Footer Placeholder 5"/>
          <p:cNvSpPr>
            <a:spLocks noGrp="1"/>
          </p:cNvSpPr>
          <p:nvPr>
            <p:ph type="ftr" sz="quarter" idx="11"/>
          </p:nvPr>
        </p:nvSpPr>
        <p:spPr/>
        <p:txBody>
          <a:bodyPr/>
          <a:lstStyle/>
          <a:p>
            <a:r>
              <a:rPr lang="en-AU" smtClean="0"/>
              <a:t>Sullivan MAT Nov 2013</a:t>
            </a:r>
            <a:endParaRPr lang="en-AU"/>
          </a:p>
        </p:txBody>
      </p:sp>
      <p:sp>
        <p:nvSpPr>
          <p:cNvPr id="7" name="Slide Number Placeholder 6"/>
          <p:cNvSpPr>
            <a:spLocks noGrp="1"/>
          </p:cNvSpPr>
          <p:nvPr>
            <p:ph type="sldNum" sz="quarter" idx="12"/>
          </p:nvPr>
        </p:nvSpPr>
        <p:spPr/>
        <p:txBody>
          <a:bodyPr/>
          <a:lstStyle/>
          <a:p>
            <a:fld id="{66D1447A-68D1-4E9B-A69D-842A6C87BA8E}" type="slidenum">
              <a:rPr lang="en-AU" smtClean="0"/>
              <a:t>‹#›</a:t>
            </a:fld>
            <a:endParaRPr lang="en-AU"/>
          </a:p>
        </p:txBody>
      </p:sp>
    </p:spTree>
    <p:extLst>
      <p:ext uri="{BB962C8B-B14F-4D97-AF65-F5344CB8AC3E}">
        <p14:creationId xmlns:p14="http://schemas.microsoft.com/office/powerpoint/2010/main" val="2851504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90BD95-C4FE-4B10-99BD-87C3BC70F7F4}" type="datetime1">
              <a:rPr lang="en-AU" smtClean="0"/>
              <a:t>2/12/2013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smtClean="0"/>
              <a:t>Sullivan MAT Nov 2013</a:t>
            </a:r>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1447A-68D1-4E9B-A69D-842A6C87BA8E}" type="slidenum">
              <a:rPr lang="en-AU" smtClean="0"/>
              <a:t>‹#›</a:t>
            </a:fld>
            <a:endParaRPr lang="en-AU"/>
          </a:p>
        </p:txBody>
      </p:sp>
    </p:spTree>
    <p:extLst>
      <p:ext uri="{BB962C8B-B14F-4D97-AF65-F5344CB8AC3E}">
        <p14:creationId xmlns:p14="http://schemas.microsoft.com/office/powerpoint/2010/main" val="2381715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nrich.maths.org/frontpage" TargetMode="External"/><Relationship Id="rId2" Type="http://schemas.openxmlformats.org/officeDocument/2006/relationships/hyperlink" Target="http://map.mathshell.org/materials" TargetMode="External"/><Relationship Id="rId1" Type="http://schemas.openxmlformats.org/officeDocument/2006/relationships/slideLayout" Target="../slideLayouts/slideLayout2.xml"/><Relationship Id="rId6" Type="http://schemas.openxmlformats.org/officeDocument/2006/relationships/hyperlink" Target="http://www.tes.co.uk/article.aspx?storyCode=6107407&amp;s_cid=RESads_MathsTarsia" TargetMode="External"/><Relationship Id="rId5" Type="http://schemas.openxmlformats.org/officeDocument/2006/relationships/hyperlink" Target="http://www.hotmaths.com.au/" TargetMode="External"/><Relationship Id="rId4" Type="http://schemas.openxmlformats.org/officeDocument/2006/relationships/hyperlink" Target="http://www.transum.org/" TargetMode="External"/></Relationships>
</file>

<file path=ppt/slides/_rels/slide100.xml.rels><?xml version="1.0" encoding="UTF-8" standalone="yes"?>
<Relationships xmlns="http://schemas.openxmlformats.org/package/2006/relationships"><Relationship Id="rId2" Type="http://schemas.openxmlformats.org/officeDocument/2006/relationships/hyperlink" Target="http://www.australiancurriculum.edu.au/Glossary?a=M&amp;t=Number" TargetMode="Externa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hyperlink" Target="http://www.australiancurriculum.edu.au/Glossary?a=M&amp;t=Number" TargetMode="External"/><Relationship Id="rId2" Type="http://schemas.openxmlformats.org/officeDocument/2006/relationships/hyperlink" Target="http://www.australiancurriculum.edu.au/Glossary?a=M&amp;t=Rounding" TargetMode="External"/><Relationship Id="rId1" Type="http://schemas.openxmlformats.org/officeDocument/2006/relationships/slideLayout" Target="../slideLayouts/slideLayout2.xml"/><Relationship Id="rId4" Type="http://schemas.openxmlformats.org/officeDocument/2006/relationships/hyperlink" Target="http://www.australiancurriculum.edu.au/Glossary?a=M&amp;t=Order%20of%20operations" TargetMode="Externa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www.australiancurriculum.edu.au/Glossary?a=M&amp;t=volume"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www.australiancurriculum.edu.au/Glossary?a=M&amp;t=Perimeter"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www.australiancurriculum.edu.au/Glossary?a=M&amp;t=Volume" TargetMode="External"/><Relationship Id="rId2" Type="http://schemas.openxmlformats.org/officeDocument/2006/relationships/hyperlink" Target="http://www.australiancurriculum.edu.au/Glossary?a=M&amp;t=Perimeter"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http://www.australiancurriculum.edu.au/Curriculum/ContentDescription/ACMSP292"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hyperlink" Target="http://www.australiancurriculum.edu.au/Glossary?a=M&amp;t=Probability" TargetMode="Externa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hyperlink" Target="http://www.australiancurriculum.edu.au/Glossary?a=&amp;t=Describe"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hyperlink" Target="http://www.australiancurriculum.edu.au/Glossary?a=M&amp;t=remainder" TargetMode="External"/><Relationship Id="rId2" Type="http://schemas.openxmlformats.org/officeDocument/2006/relationships/hyperlink" Target="http://www.australiancurriculum.edu.au/Glossary?a=M&amp;t=multiplication+" TargetMode="External"/><Relationship Id="rId1" Type="http://schemas.openxmlformats.org/officeDocument/2006/relationships/slideLayout" Target="../slideLayouts/slideLayout2.xml"/><Relationship Id="rId4" Type="http://schemas.openxmlformats.org/officeDocument/2006/relationships/hyperlink" Target="http://www.australiancurriculum.edu.au/Glossary?a=M&amp;t=number" TargetMode="External"/></Relationships>
</file>

<file path=ppt/slides/_rels/slide98.xml.rels><?xml version="1.0" encoding="UTF-8" standalone="yes"?>
<Relationships xmlns="http://schemas.openxmlformats.org/package/2006/relationships"><Relationship Id="rId3" Type="http://schemas.openxmlformats.org/officeDocument/2006/relationships/hyperlink" Target="http://www.australiancurriculum.edu.au/Curriculum/ContentDescription/ACMNA081" TargetMode="External"/><Relationship Id="rId2" Type="http://schemas.openxmlformats.org/officeDocument/2006/relationships/hyperlink" Target="http://www.australiancurriculum.edu.au/Glossary?a=M&amp;t=Number" TargetMode="External"/><Relationship Id="rId1" Type="http://schemas.openxmlformats.org/officeDocument/2006/relationships/slideLayout" Target="../slideLayouts/slideLayout2.xml"/><Relationship Id="rId6" Type="http://schemas.openxmlformats.org/officeDocument/2006/relationships/hyperlink" Target="http://www.australiancurriculum.edu.au/Curriculum/ContentDescription/ACMNA082" TargetMode="External"/><Relationship Id="rId5" Type="http://schemas.openxmlformats.org/officeDocument/2006/relationships/hyperlink" Target="http://www.australiancurriculum.edu.au/Glossary?a=M&amp;t=Remainder" TargetMode="External"/><Relationship Id="rId4" Type="http://schemas.openxmlformats.org/officeDocument/2006/relationships/hyperlink" Target="http://www.australiancurriculum.edu.au/Glossary?a=M&amp;t=Multiplication%20"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AU" b="1" dirty="0"/>
              <a:t>The potential of posing more challenging mathematics tasks and ways of supporting students to engage in such tasks. </a:t>
            </a:r>
            <a:br>
              <a:rPr lang="en-AU" b="1" dirty="0"/>
            </a:br>
            <a:r>
              <a:rPr lang="en-AU" dirty="0">
                <a:solidFill>
                  <a:schemeClr val="tx2"/>
                </a:solidFill>
              </a:rPr>
              <a:t/>
            </a:r>
            <a:br>
              <a:rPr lang="en-AU" dirty="0">
                <a:solidFill>
                  <a:schemeClr val="tx2"/>
                </a:solidFill>
              </a:rPr>
            </a:br>
            <a:endParaRPr lang="en-AU" dirty="0">
              <a:solidFill>
                <a:schemeClr val="tx2"/>
              </a:solidFill>
            </a:endParaRPr>
          </a:p>
        </p:txBody>
      </p:sp>
      <p:sp>
        <p:nvSpPr>
          <p:cNvPr id="3" name="Subtitle 2"/>
          <p:cNvSpPr>
            <a:spLocks noGrp="1"/>
          </p:cNvSpPr>
          <p:nvPr>
            <p:ph type="subTitle" idx="1"/>
          </p:nvPr>
        </p:nvSpPr>
        <p:spPr/>
        <p:txBody>
          <a:bodyPr/>
          <a:lstStyle/>
          <a:p>
            <a:r>
              <a:rPr lang="en-AU" i="1" dirty="0"/>
              <a:t>Peter Sullivan </a:t>
            </a:r>
            <a:r>
              <a:rPr lang="en-AU" dirty="0"/>
              <a:t/>
            </a:r>
            <a:br>
              <a:rPr lang="en-AU" dirty="0"/>
            </a:b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1891466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There are plenty of resources of great ways to teach mathematics</a:t>
            </a:r>
            <a:endParaRPr lang="en-AU" dirty="0"/>
          </a:p>
        </p:txBody>
      </p:sp>
      <p:sp>
        <p:nvSpPr>
          <p:cNvPr id="3" name="Content Placeholder 2"/>
          <p:cNvSpPr>
            <a:spLocks noGrp="1"/>
          </p:cNvSpPr>
          <p:nvPr>
            <p:ph idx="1"/>
          </p:nvPr>
        </p:nvSpPr>
        <p:spPr/>
        <p:txBody>
          <a:bodyPr>
            <a:normAutofit fontScale="70000" lnSpcReduction="20000"/>
          </a:bodyPr>
          <a:lstStyle/>
          <a:p>
            <a:r>
              <a:rPr lang="en-AU" dirty="0"/>
              <a:t>The Shell Centre Materials</a:t>
            </a:r>
          </a:p>
          <a:p>
            <a:pPr lvl="1"/>
            <a:r>
              <a:rPr lang="en-AU" dirty="0"/>
              <a:t>http://www.mathshell.com</a:t>
            </a:r>
            <a:r>
              <a:rPr lang="en-AU" dirty="0" smtClean="0"/>
              <a:t>/</a:t>
            </a:r>
            <a:r>
              <a:rPr lang="en-AU" dirty="0"/>
              <a:t> </a:t>
            </a:r>
          </a:p>
          <a:p>
            <a:r>
              <a:rPr lang="en-AU" dirty="0"/>
              <a:t>Formative Assessment Lessons and Tasks</a:t>
            </a:r>
          </a:p>
          <a:p>
            <a:pPr lvl="1"/>
            <a:r>
              <a:rPr lang="en-AU" dirty="0">
                <a:hlinkClick r:id="rId2"/>
              </a:rPr>
              <a:t>http://</a:t>
            </a:r>
            <a:r>
              <a:rPr lang="en-AU" dirty="0" smtClean="0">
                <a:hlinkClick r:id="rId2"/>
              </a:rPr>
              <a:t>map.mathshell.org/materials</a:t>
            </a:r>
            <a:endParaRPr lang="en-AU" dirty="0" smtClean="0"/>
          </a:p>
          <a:p>
            <a:r>
              <a:rPr lang="en-AU" dirty="0" err="1"/>
              <a:t>nrich</a:t>
            </a:r>
            <a:endParaRPr lang="en-AU" dirty="0"/>
          </a:p>
          <a:p>
            <a:pPr lvl="1"/>
            <a:r>
              <a:rPr lang="en-AU" dirty="0">
                <a:hlinkClick r:id="rId3"/>
              </a:rPr>
              <a:t>http://</a:t>
            </a:r>
            <a:r>
              <a:rPr lang="en-AU" dirty="0" smtClean="0">
                <a:hlinkClick r:id="rId3"/>
              </a:rPr>
              <a:t>nrich.maths.org/frontpage</a:t>
            </a:r>
            <a:endParaRPr lang="en-AU" dirty="0"/>
          </a:p>
          <a:p>
            <a:r>
              <a:rPr lang="en-AU" dirty="0" err="1"/>
              <a:t>transum</a:t>
            </a:r>
            <a:endParaRPr lang="en-AU" dirty="0"/>
          </a:p>
          <a:p>
            <a:pPr lvl="1"/>
            <a:r>
              <a:rPr lang="en-AU" dirty="0">
                <a:hlinkClick r:id="rId4"/>
              </a:rPr>
              <a:t>http://www.transum.org</a:t>
            </a:r>
            <a:r>
              <a:rPr lang="en-AU" dirty="0" smtClean="0">
                <a:hlinkClick r:id="rId4"/>
              </a:rPr>
              <a:t>/</a:t>
            </a:r>
            <a:endParaRPr lang="en-AU" dirty="0"/>
          </a:p>
          <a:p>
            <a:r>
              <a:rPr lang="en-AU" dirty="0"/>
              <a:t> </a:t>
            </a:r>
            <a:r>
              <a:rPr lang="en-AU" dirty="0" err="1"/>
              <a:t>hotmaths</a:t>
            </a:r>
            <a:endParaRPr lang="en-AU" dirty="0"/>
          </a:p>
          <a:p>
            <a:pPr lvl="1"/>
            <a:r>
              <a:rPr lang="en-AU" dirty="0">
                <a:hlinkClick r:id="rId5"/>
              </a:rPr>
              <a:t>http://www.hotmaths.com.au</a:t>
            </a:r>
            <a:r>
              <a:rPr lang="en-AU" dirty="0" smtClean="0">
                <a:hlinkClick r:id="rId5"/>
              </a:rPr>
              <a:t>/</a:t>
            </a:r>
            <a:endParaRPr lang="en-AU" dirty="0"/>
          </a:p>
          <a:p>
            <a:r>
              <a:rPr lang="en-AU" dirty="0"/>
              <a:t>tarsia - there is not actually a website with this name, but a number that offer software (example below)</a:t>
            </a:r>
            <a:br>
              <a:rPr lang="en-AU" dirty="0"/>
            </a:br>
            <a:r>
              <a:rPr lang="en-AU" dirty="0" smtClean="0"/>
              <a:t>	</a:t>
            </a:r>
            <a:r>
              <a:rPr lang="en-AU" dirty="0" smtClean="0">
                <a:hlinkClick r:id="rId6"/>
              </a:rPr>
              <a:t>http</a:t>
            </a:r>
            <a:r>
              <a:rPr lang="en-AU" dirty="0">
                <a:hlinkClick r:id="rId6"/>
              </a:rPr>
              <a:t>://www.tes.co.uk/article.aspx?storyCode=6107407&amp;s_cid=RESads_MathsTarsia</a:t>
            </a:r>
            <a:endParaRPr lang="en-AU" dirty="0"/>
          </a:p>
          <a:p>
            <a:pPr lvl="1"/>
            <a:endParaRPr lang="en-AU" dirty="0"/>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dirty="0"/>
          </a:p>
        </p:txBody>
      </p:sp>
    </p:spTree>
    <p:extLst>
      <p:ext uri="{BB962C8B-B14F-4D97-AF65-F5344CB8AC3E}">
        <p14:creationId xmlns:p14="http://schemas.microsoft.com/office/powerpoint/2010/main" val="6118543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Year 6</a:t>
            </a:r>
            <a:r>
              <a:rPr lang="en-US" dirty="0" smtClean="0"/>
              <a:t>:</a:t>
            </a:r>
            <a:endParaRPr lang="en-AU" dirty="0"/>
          </a:p>
        </p:txBody>
      </p:sp>
      <p:sp>
        <p:nvSpPr>
          <p:cNvPr id="3" name="Content Placeholder 2"/>
          <p:cNvSpPr>
            <a:spLocks noGrp="1"/>
          </p:cNvSpPr>
          <p:nvPr>
            <p:ph idx="1"/>
          </p:nvPr>
        </p:nvSpPr>
        <p:spPr/>
        <p:txBody>
          <a:bodyPr>
            <a:normAutofit fontScale="92500"/>
          </a:bodyPr>
          <a:lstStyle/>
          <a:p>
            <a:r>
              <a:rPr lang="en-AU" i="1" dirty="0" smtClean="0"/>
              <a:t>Understanding</a:t>
            </a:r>
            <a:r>
              <a:rPr lang="en-AU" dirty="0" smtClean="0"/>
              <a:t> </a:t>
            </a:r>
            <a:r>
              <a:rPr lang="en-AU" dirty="0"/>
              <a:t>includes describing properties of different sets of numbers, … and making reasonable estimations</a:t>
            </a:r>
          </a:p>
          <a:p>
            <a:r>
              <a:rPr lang="en-AU" i="1" dirty="0"/>
              <a:t>Fluency</a:t>
            </a:r>
            <a:r>
              <a:rPr lang="en-AU" dirty="0"/>
              <a:t> includes … using brackets appropriately, </a:t>
            </a:r>
          </a:p>
          <a:p>
            <a:r>
              <a:rPr lang="en-AU" i="1" dirty="0"/>
              <a:t>Problem Solving</a:t>
            </a:r>
            <a:r>
              <a:rPr lang="en-AU" dirty="0"/>
              <a:t> includes formulating and solving authentic problems …</a:t>
            </a:r>
          </a:p>
          <a:p>
            <a:r>
              <a:rPr lang="en-AU" i="1" dirty="0"/>
              <a:t>Reasoning</a:t>
            </a:r>
            <a:r>
              <a:rPr lang="en-AU" dirty="0"/>
              <a:t> includes explaining mental strategies for performing calculations, describing results for continuing </a:t>
            </a:r>
            <a:r>
              <a:rPr lang="en-US" dirty="0">
                <a:hlinkClick r:id="rId2" tooltip="Display the glossary entry for 'number'"/>
              </a:rPr>
              <a:t>number</a:t>
            </a:r>
            <a:r>
              <a:rPr lang="en-AU" dirty="0"/>
              <a:t> sequences</a:t>
            </a:r>
          </a:p>
          <a:p>
            <a:endParaRPr lang="en-AU" dirty="0"/>
          </a:p>
        </p:txBody>
      </p:sp>
      <p:sp>
        <p:nvSpPr>
          <p:cNvPr id="4" name="Footer Placeholder 3"/>
          <p:cNvSpPr>
            <a:spLocks noGrp="1"/>
          </p:cNvSpPr>
          <p:nvPr>
            <p:ph type="ftr" sz="quarter" idx="11"/>
          </p:nvPr>
        </p:nvSpPr>
        <p:spPr/>
        <p:txBody>
          <a:bodyPr/>
          <a:lstStyle/>
          <a:p>
            <a:r>
              <a:rPr lang="en-AU" smtClean="0"/>
              <a:t>SA Sullivan and Aulert 2013</a:t>
            </a:r>
            <a:endParaRPr lang="en-AU"/>
          </a:p>
        </p:txBody>
      </p:sp>
    </p:spTree>
    <p:extLst>
      <p:ext uri="{BB962C8B-B14F-4D97-AF65-F5344CB8AC3E}">
        <p14:creationId xmlns:p14="http://schemas.microsoft.com/office/powerpoint/2010/main" val="261792238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achievement standards</a:t>
            </a:r>
            <a:r>
              <a:rPr lang="en-US" b="1" dirty="0" smtClean="0"/>
              <a:t>:</a:t>
            </a:r>
            <a:endParaRPr lang="en-AU" dirty="0"/>
          </a:p>
        </p:txBody>
      </p:sp>
      <p:sp>
        <p:nvSpPr>
          <p:cNvPr id="3" name="Content Placeholder 2"/>
          <p:cNvSpPr>
            <a:spLocks noGrp="1"/>
          </p:cNvSpPr>
          <p:nvPr>
            <p:ph idx="1"/>
          </p:nvPr>
        </p:nvSpPr>
        <p:spPr/>
        <p:txBody>
          <a:bodyPr>
            <a:normAutofit fontScale="92500"/>
          </a:bodyPr>
          <a:lstStyle/>
          <a:p>
            <a:r>
              <a:rPr lang="en-US" dirty="0" smtClean="0"/>
              <a:t>Year </a:t>
            </a:r>
            <a:r>
              <a:rPr lang="en-US" dirty="0"/>
              <a:t>5: </a:t>
            </a:r>
            <a:r>
              <a:rPr lang="en-AU" dirty="0"/>
              <a:t>By the end of Year 5, students solve simple problems involving the four operations using a range of strategies. They check the reasonableness of answers using estimation and </a:t>
            </a:r>
            <a:r>
              <a:rPr lang="en-US" dirty="0">
                <a:hlinkClick r:id="rId2" tooltip="Display the glossary entry for 'rounding'"/>
              </a:rPr>
              <a:t>rounding</a:t>
            </a:r>
            <a:r>
              <a:rPr lang="en-AU" dirty="0"/>
              <a:t>.</a:t>
            </a:r>
          </a:p>
          <a:p>
            <a:r>
              <a:rPr lang="en-AU" dirty="0"/>
              <a:t>Year 6: By the end of Year 6, students …solve problems involving all four operations with whole numbers. They write correct </a:t>
            </a:r>
            <a:r>
              <a:rPr lang="en-US" dirty="0">
                <a:hlinkClick r:id="rId3" tooltip="Display the glossary entry for 'number'"/>
              </a:rPr>
              <a:t>number</a:t>
            </a:r>
            <a:r>
              <a:rPr lang="en-AU" dirty="0"/>
              <a:t> sentences using brackets and </a:t>
            </a:r>
            <a:r>
              <a:rPr lang="en-US" dirty="0">
                <a:hlinkClick r:id="rId4" tooltip="Display the glossary entry for 'order of operations'"/>
              </a:rPr>
              <a:t>order of operations</a:t>
            </a:r>
            <a:r>
              <a:rPr lang="en-AU" dirty="0"/>
              <a:t>. </a:t>
            </a:r>
          </a:p>
          <a:p>
            <a:endParaRPr lang="en-AU" dirty="0"/>
          </a:p>
        </p:txBody>
      </p:sp>
      <p:sp>
        <p:nvSpPr>
          <p:cNvPr id="4" name="Footer Placeholder 3"/>
          <p:cNvSpPr>
            <a:spLocks noGrp="1"/>
          </p:cNvSpPr>
          <p:nvPr>
            <p:ph type="ftr" sz="quarter" idx="11"/>
          </p:nvPr>
        </p:nvSpPr>
        <p:spPr/>
        <p:txBody>
          <a:bodyPr/>
          <a:lstStyle/>
          <a:p>
            <a:r>
              <a:rPr lang="en-AU" smtClean="0"/>
              <a:t>SA Sullivan and Aulert 2013</a:t>
            </a:r>
            <a:endParaRPr lang="en-AU"/>
          </a:p>
        </p:txBody>
      </p:sp>
    </p:spTree>
    <p:extLst>
      <p:ext uri="{BB962C8B-B14F-4D97-AF65-F5344CB8AC3E}">
        <p14:creationId xmlns:p14="http://schemas.microsoft.com/office/powerpoint/2010/main" val="239491362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Where is the “ceiling”?</a:t>
            </a:r>
            <a:endParaRPr lang="en-AU" dirty="0"/>
          </a:p>
        </p:txBody>
      </p:sp>
      <p:sp>
        <p:nvSpPr>
          <p:cNvPr id="3" name="Content Placeholder 2"/>
          <p:cNvSpPr>
            <a:spLocks noGrp="1"/>
          </p:cNvSpPr>
          <p:nvPr>
            <p:ph idx="1"/>
          </p:nvPr>
        </p:nvSpPr>
        <p:spPr/>
        <p:txBody>
          <a:bodyPr>
            <a:normAutofit fontScale="55000" lnSpcReduction="20000"/>
          </a:bodyPr>
          <a:lstStyle/>
          <a:p>
            <a:pPr marL="0" indent="0">
              <a:buNone/>
            </a:pPr>
            <a:r>
              <a:rPr lang="en-AU" dirty="0"/>
              <a:t>The lowest possible (though not necessarily correct) solution is 6 (Largest option out of 4 plus 2 and 3 plus 1) so we know the solution must be 6 or larger.</a:t>
            </a:r>
          </a:p>
          <a:p>
            <a:pPr marL="0" indent="0">
              <a:buNone/>
            </a:pPr>
            <a:r>
              <a:rPr lang="en-AU" dirty="0"/>
              <a:t>Consider integers from 6 onwards </a:t>
            </a:r>
            <a:r>
              <a:rPr lang="en-AU" dirty="0" err="1"/>
              <a:t>ie</a:t>
            </a:r>
            <a:r>
              <a:rPr lang="en-AU" dirty="0"/>
              <a:t>  6+n (n is an integer larger than or equal to zero)</a:t>
            </a:r>
          </a:p>
          <a:p>
            <a:pPr marL="0" indent="0">
              <a:buNone/>
            </a:pPr>
            <a:r>
              <a:rPr lang="en-AU" dirty="0"/>
              <a:t>The lowest number of people at sports day will be the lowest value of n for </a:t>
            </a:r>
            <a:r>
              <a:rPr lang="en-AU" dirty="0" smtClean="0"/>
              <a:t>which</a:t>
            </a:r>
          </a:p>
          <a:p>
            <a:pPr marL="0" indent="0">
              <a:buNone/>
            </a:pPr>
            <a:endParaRPr lang="en-AU" dirty="0"/>
          </a:p>
          <a:p>
            <a:r>
              <a:rPr lang="en-AU" dirty="0"/>
              <a:t>(6+n-1)/3 AND (6+n-2)/4 are both integers </a:t>
            </a:r>
          </a:p>
          <a:p>
            <a:r>
              <a:rPr lang="en-AU" dirty="0"/>
              <a:t> </a:t>
            </a:r>
          </a:p>
          <a:p>
            <a:r>
              <a:rPr lang="en-AU" dirty="0"/>
              <a:t>(6+n-1)/3 = (5+n)/3 and (5+n)/3 is an integer when n=1, 4, 7…</a:t>
            </a:r>
          </a:p>
          <a:p>
            <a:r>
              <a:rPr lang="en-AU" dirty="0"/>
              <a:t>(6+n-2)/4 = (4+n)/4 and (4+n)/4 is an integer when n=0, 4, 8…</a:t>
            </a:r>
          </a:p>
          <a:p>
            <a:r>
              <a:rPr lang="en-AU" dirty="0"/>
              <a:t> </a:t>
            </a:r>
          </a:p>
          <a:p>
            <a:r>
              <a:rPr lang="en-AU" dirty="0"/>
              <a:t>Therefore n=4 and the lowest number of people at sports day is 10.</a:t>
            </a:r>
          </a:p>
          <a:p>
            <a:r>
              <a:rPr lang="en-AU" dirty="0"/>
              <a:t> </a:t>
            </a:r>
          </a:p>
          <a:p>
            <a:r>
              <a:rPr lang="en-AU" dirty="0"/>
              <a:t>I’ve tested this approach on a couple of other examples and seems OK so could be expressed in general terms if we really wanted to…</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14633106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Grp="1" noChangeAspect="1"/>
          </p:cNvGraphicFramePr>
          <p:nvPr>
            <p:ph type="ctrTitle"/>
          </p:nvPr>
        </p:nvGraphicFramePr>
        <p:xfrm>
          <a:off x="1258888" y="333375"/>
          <a:ext cx="7273925" cy="5060950"/>
        </p:xfrm>
        <a:graphic>
          <a:graphicData uri="http://schemas.openxmlformats.org/presentationml/2006/ole">
            <mc:AlternateContent xmlns:mc="http://schemas.openxmlformats.org/markup-compatibility/2006">
              <mc:Choice xmlns:v="urn:schemas-microsoft-com:vml" Requires="v">
                <p:oleObj spid="_x0000_s2078" name="Acrobat Document" r:id="rId3" imgW="10890000" imgH="7578000" progId="AcroExch.Document.7">
                  <p:embed/>
                </p:oleObj>
              </mc:Choice>
              <mc:Fallback>
                <p:oleObj name="Acrobat Document" r:id="rId3" imgW="10890000" imgH="7578000" progId="AcroExch.Document.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333375"/>
                        <a:ext cx="7273925" cy="5060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2" name="Text Box 4"/>
          <p:cNvSpPr txBox="1">
            <a:spLocks noChangeArrowheads="1"/>
          </p:cNvSpPr>
          <p:nvPr/>
        </p:nvSpPr>
        <p:spPr bwMode="auto">
          <a:xfrm>
            <a:off x="539552" y="5445224"/>
            <a:ext cx="8208963" cy="779462"/>
          </a:xfrm>
          <a:prstGeom prst="rect">
            <a:avLst/>
          </a:prstGeom>
          <a:noFill/>
          <a:ln w="9525">
            <a:noFill/>
            <a:miter lim="800000"/>
            <a:headEnd/>
            <a:tailEnd/>
          </a:ln>
          <a:effectLst/>
        </p:spPr>
        <p:txBody>
          <a:bodyPr>
            <a:spAutoFit/>
          </a:bodyPr>
          <a:lstStyle/>
          <a:p>
            <a:pPr algn="ctr">
              <a:spcBef>
                <a:spcPct val="50000"/>
              </a:spcBef>
            </a:pPr>
            <a:r>
              <a:rPr lang="en-AU" dirty="0"/>
              <a:t>AVAILABLE TO DOWNLOAD FREE FROM </a:t>
            </a:r>
          </a:p>
          <a:p>
            <a:pPr algn="ctr">
              <a:spcBef>
                <a:spcPct val="50000"/>
              </a:spcBef>
            </a:pPr>
            <a:r>
              <a:rPr lang="en-AU" dirty="0"/>
              <a:t>http://research.acer.edu.au/aer/13/ </a:t>
            </a:r>
            <a:r>
              <a:rPr lang="en-AU" dirty="0" err="1"/>
              <a:t>aer</a:t>
            </a:r>
            <a:endParaRPr lang="en-AU" dirty="0"/>
          </a:p>
        </p:txBody>
      </p:sp>
      <p:sp>
        <p:nvSpPr>
          <p:cNvPr id="4" name="Footer Placeholder 3"/>
          <p:cNvSpPr>
            <a:spLocks noGrp="1"/>
          </p:cNvSpPr>
          <p:nvPr>
            <p:ph type="ftr" sz="quarter" idx="4294967295"/>
          </p:nvPr>
        </p:nvSpPr>
        <p:spPr>
          <a:xfrm>
            <a:off x="3124200" y="6245225"/>
            <a:ext cx="2895600" cy="476250"/>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28425087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291264" cy="2074242"/>
          </a:xfrm>
        </p:spPr>
        <p:txBody>
          <a:bodyPr>
            <a:normAutofit fontScale="90000"/>
          </a:bodyPr>
          <a:lstStyle/>
          <a:p>
            <a:r>
              <a:rPr lang="en-AU" dirty="0" smtClean="0"/>
              <a:t>The following are examples of tasks that exemplify the approach on which we will focus</a:t>
            </a:r>
            <a:endParaRPr lang="en-AU" dirty="0"/>
          </a:p>
        </p:txBody>
      </p:sp>
      <p:sp>
        <p:nvSpPr>
          <p:cNvPr id="3" name="Content Placeholder 2"/>
          <p:cNvSpPr>
            <a:spLocks noGrp="1"/>
          </p:cNvSpPr>
          <p:nvPr>
            <p:ph idx="1"/>
          </p:nvPr>
        </p:nvSpPr>
        <p:spPr>
          <a:xfrm>
            <a:off x="467544" y="3068960"/>
            <a:ext cx="8219256" cy="3057203"/>
          </a:xfrm>
        </p:spPr>
        <p:txBody>
          <a:bodyPr/>
          <a:lstStyle/>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546651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2002234"/>
          </a:xfrm>
        </p:spPr>
        <p:txBody>
          <a:bodyPr>
            <a:normAutofit fontScale="90000"/>
          </a:bodyPr>
          <a:lstStyle/>
          <a:p>
            <a:r>
              <a:rPr lang="en-AU" dirty="0" smtClean="0">
                <a:solidFill>
                  <a:schemeClr val="tx2"/>
                </a:solidFill>
              </a:rPr>
              <a:t>For year 8</a:t>
            </a:r>
            <a:br>
              <a:rPr lang="en-AU" dirty="0" smtClean="0">
                <a:solidFill>
                  <a:schemeClr val="tx2"/>
                </a:solidFill>
              </a:rPr>
            </a:br>
            <a:r>
              <a:rPr lang="en-AU" dirty="0" smtClean="0">
                <a:solidFill>
                  <a:schemeClr val="tx2"/>
                </a:solidFill>
              </a:rPr>
              <a:t>Drawing a single straight line, make two quadrilaterals with the same perimeter</a:t>
            </a:r>
            <a:endParaRPr lang="en-AU" dirty="0">
              <a:solidFill>
                <a:schemeClr val="tx2"/>
              </a:solidFill>
            </a:endParaRPr>
          </a:p>
        </p:txBody>
      </p:sp>
      <p:sp>
        <p:nvSpPr>
          <p:cNvPr id="4" name="Footer Placeholder 3"/>
          <p:cNvSpPr>
            <a:spLocks noGrp="1"/>
          </p:cNvSpPr>
          <p:nvPr>
            <p:ph type="ftr" sz="quarter" idx="11"/>
          </p:nvPr>
        </p:nvSpPr>
        <p:spPr/>
        <p:txBody>
          <a:bodyPr/>
          <a:lstStyle/>
          <a:p>
            <a:r>
              <a:rPr lang="en-AU" smtClean="0"/>
              <a:t>Sullivan MAT Nov 2013</a:t>
            </a:r>
            <a:endParaRPr lang="en-AU"/>
          </a:p>
        </p:txBody>
      </p:sp>
      <p:sp>
        <p:nvSpPr>
          <p:cNvPr id="5" name="Regular Pentagon 4"/>
          <p:cNvSpPr/>
          <p:nvPr/>
        </p:nvSpPr>
        <p:spPr>
          <a:xfrm>
            <a:off x="1763691" y="2817345"/>
            <a:ext cx="3785885" cy="3203935"/>
          </a:xfrm>
          <a:custGeom>
            <a:avLst/>
            <a:gdLst>
              <a:gd name="connsiteX0" fmla="*/ 3 w 3096344"/>
              <a:gd name="connsiteY0" fmla="*/ 1017668 h 2664296"/>
              <a:gd name="connsiteX1" fmla="*/ 1548172 w 3096344"/>
              <a:gd name="connsiteY1" fmla="*/ 0 h 2664296"/>
              <a:gd name="connsiteX2" fmla="*/ 3096341 w 3096344"/>
              <a:gd name="connsiteY2" fmla="*/ 1017668 h 2664296"/>
              <a:gd name="connsiteX3" fmla="*/ 2504993 w 3096344"/>
              <a:gd name="connsiteY3" fmla="*/ 2664289 h 2664296"/>
              <a:gd name="connsiteX4" fmla="*/ 591351 w 3096344"/>
              <a:gd name="connsiteY4" fmla="*/ 2664289 h 2664296"/>
              <a:gd name="connsiteX5" fmla="*/ 3 w 3096344"/>
              <a:gd name="connsiteY5" fmla="*/ 1017668 h 2664296"/>
              <a:gd name="connsiteX0" fmla="*/ 0 w 3096338"/>
              <a:gd name="connsiteY0" fmla="*/ 1557314 h 3203935"/>
              <a:gd name="connsiteX1" fmla="*/ 2012864 w 3096338"/>
              <a:gd name="connsiteY1" fmla="*/ 0 h 3203935"/>
              <a:gd name="connsiteX2" fmla="*/ 3096338 w 3096338"/>
              <a:gd name="connsiteY2" fmla="*/ 1557314 h 3203935"/>
              <a:gd name="connsiteX3" fmla="*/ 2504990 w 3096338"/>
              <a:gd name="connsiteY3" fmla="*/ 3203935 h 3203935"/>
              <a:gd name="connsiteX4" fmla="*/ 591348 w 3096338"/>
              <a:gd name="connsiteY4" fmla="*/ 3203935 h 3203935"/>
              <a:gd name="connsiteX5" fmla="*/ 0 w 3096338"/>
              <a:gd name="connsiteY5" fmla="*/ 1557314 h 3203935"/>
              <a:gd name="connsiteX0" fmla="*/ 0 w 3785885"/>
              <a:gd name="connsiteY0" fmla="*/ 1557314 h 3203935"/>
              <a:gd name="connsiteX1" fmla="*/ 2012864 w 3785885"/>
              <a:gd name="connsiteY1" fmla="*/ 0 h 3203935"/>
              <a:gd name="connsiteX2" fmla="*/ 3785885 w 3785885"/>
              <a:gd name="connsiteY2" fmla="*/ 1812147 h 3203935"/>
              <a:gd name="connsiteX3" fmla="*/ 2504990 w 3785885"/>
              <a:gd name="connsiteY3" fmla="*/ 3203935 h 3203935"/>
              <a:gd name="connsiteX4" fmla="*/ 591348 w 3785885"/>
              <a:gd name="connsiteY4" fmla="*/ 3203935 h 3203935"/>
              <a:gd name="connsiteX5" fmla="*/ 0 w 3785885"/>
              <a:gd name="connsiteY5" fmla="*/ 1557314 h 3203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5885" h="3203935">
                <a:moveTo>
                  <a:pt x="0" y="1557314"/>
                </a:moveTo>
                <a:lnTo>
                  <a:pt x="2012864" y="0"/>
                </a:lnTo>
                <a:lnTo>
                  <a:pt x="3785885" y="1812147"/>
                </a:lnTo>
                <a:lnTo>
                  <a:pt x="2504990" y="3203935"/>
                </a:lnTo>
                <a:lnTo>
                  <a:pt x="591348" y="3203935"/>
                </a:lnTo>
                <a:lnTo>
                  <a:pt x="0" y="1557314"/>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2123728" y="3278475"/>
            <a:ext cx="495649" cy="461665"/>
          </a:xfrm>
          <a:prstGeom prst="rect">
            <a:avLst/>
          </a:prstGeom>
          <a:noFill/>
        </p:spPr>
        <p:txBody>
          <a:bodyPr wrap="none" rtlCol="0">
            <a:spAutoFit/>
          </a:bodyPr>
          <a:lstStyle/>
          <a:p>
            <a:r>
              <a:rPr lang="en-AU" sz="2400" dirty="0" smtClean="0"/>
              <a:t>12</a:t>
            </a:r>
            <a:endParaRPr lang="en-AU" sz="2400" dirty="0"/>
          </a:p>
        </p:txBody>
      </p:sp>
      <p:sp>
        <p:nvSpPr>
          <p:cNvPr id="7" name="TextBox 6"/>
          <p:cNvSpPr txBox="1"/>
          <p:nvPr/>
        </p:nvSpPr>
        <p:spPr>
          <a:xfrm>
            <a:off x="1639554" y="5157191"/>
            <a:ext cx="340158" cy="461665"/>
          </a:xfrm>
          <a:prstGeom prst="rect">
            <a:avLst/>
          </a:prstGeom>
          <a:noFill/>
        </p:spPr>
        <p:txBody>
          <a:bodyPr wrap="none" rtlCol="0">
            <a:spAutoFit/>
          </a:bodyPr>
          <a:lstStyle/>
          <a:p>
            <a:r>
              <a:rPr lang="en-AU" sz="2400" dirty="0" smtClean="0"/>
              <a:t>9</a:t>
            </a:r>
            <a:endParaRPr lang="en-AU" sz="2400" dirty="0"/>
          </a:p>
        </p:txBody>
      </p:sp>
      <p:sp>
        <p:nvSpPr>
          <p:cNvPr id="8" name="TextBox 7"/>
          <p:cNvSpPr txBox="1"/>
          <p:nvPr/>
        </p:nvSpPr>
        <p:spPr>
          <a:xfrm>
            <a:off x="3160984" y="6021288"/>
            <a:ext cx="495649" cy="461665"/>
          </a:xfrm>
          <a:prstGeom prst="rect">
            <a:avLst/>
          </a:prstGeom>
          <a:noFill/>
        </p:spPr>
        <p:txBody>
          <a:bodyPr wrap="none" rtlCol="0">
            <a:spAutoFit/>
          </a:bodyPr>
          <a:lstStyle/>
          <a:p>
            <a:r>
              <a:rPr lang="en-AU" sz="2400" dirty="0" smtClean="0"/>
              <a:t>10</a:t>
            </a:r>
            <a:endParaRPr lang="en-AU" sz="2400" dirty="0"/>
          </a:p>
        </p:txBody>
      </p:sp>
      <p:sp>
        <p:nvSpPr>
          <p:cNvPr id="9" name="TextBox 8"/>
          <p:cNvSpPr txBox="1"/>
          <p:nvPr/>
        </p:nvSpPr>
        <p:spPr>
          <a:xfrm>
            <a:off x="5004048" y="5157192"/>
            <a:ext cx="495649" cy="461665"/>
          </a:xfrm>
          <a:prstGeom prst="rect">
            <a:avLst/>
          </a:prstGeom>
          <a:noFill/>
        </p:spPr>
        <p:txBody>
          <a:bodyPr wrap="none" rtlCol="0">
            <a:spAutoFit/>
          </a:bodyPr>
          <a:lstStyle/>
          <a:p>
            <a:r>
              <a:rPr lang="en-AU" sz="2400" dirty="0" smtClean="0"/>
              <a:t>11</a:t>
            </a:r>
            <a:endParaRPr lang="en-AU" sz="2400" dirty="0"/>
          </a:p>
        </p:txBody>
      </p:sp>
      <p:sp>
        <p:nvSpPr>
          <p:cNvPr id="10" name="TextBox 9"/>
          <p:cNvSpPr txBox="1"/>
          <p:nvPr/>
        </p:nvSpPr>
        <p:spPr>
          <a:xfrm>
            <a:off x="4572000" y="3274010"/>
            <a:ext cx="495649" cy="461665"/>
          </a:xfrm>
          <a:prstGeom prst="rect">
            <a:avLst/>
          </a:prstGeom>
          <a:noFill/>
        </p:spPr>
        <p:txBody>
          <a:bodyPr wrap="none" rtlCol="0">
            <a:spAutoFit/>
          </a:bodyPr>
          <a:lstStyle/>
          <a:p>
            <a:r>
              <a:rPr lang="en-AU" sz="2400" dirty="0" smtClean="0"/>
              <a:t>13</a:t>
            </a:r>
            <a:endParaRPr lang="en-AU" sz="2400" dirty="0"/>
          </a:p>
        </p:txBody>
      </p:sp>
      <p:sp>
        <p:nvSpPr>
          <p:cNvPr id="12" name="TextBox 11"/>
          <p:cNvSpPr txBox="1"/>
          <p:nvPr/>
        </p:nvSpPr>
        <p:spPr>
          <a:xfrm>
            <a:off x="4211960" y="5877272"/>
            <a:ext cx="348172" cy="461665"/>
          </a:xfrm>
          <a:prstGeom prst="rect">
            <a:avLst/>
          </a:prstGeom>
          <a:noFill/>
        </p:spPr>
        <p:txBody>
          <a:bodyPr wrap="none" rtlCol="0">
            <a:spAutoFit/>
          </a:bodyPr>
          <a:lstStyle/>
          <a:p>
            <a:r>
              <a:rPr lang="en-AU" sz="2400" dirty="0" smtClean="0"/>
              <a:t>C</a:t>
            </a:r>
            <a:endParaRPr lang="en-AU" sz="2400" dirty="0"/>
          </a:p>
        </p:txBody>
      </p:sp>
      <p:sp>
        <p:nvSpPr>
          <p:cNvPr id="13" name="TextBox 12"/>
          <p:cNvSpPr txBox="1"/>
          <p:nvPr/>
        </p:nvSpPr>
        <p:spPr>
          <a:xfrm>
            <a:off x="5508104" y="4419938"/>
            <a:ext cx="351378" cy="461665"/>
          </a:xfrm>
          <a:prstGeom prst="rect">
            <a:avLst/>
          </a:prstGeom>
          <a:noFill/>
        </p:spPr>
        <p:txBody>
          <a:bodyPr wrap="none" rtlCol="0">
            <a:spAutoFit/>
          </a:bodyPr>
          <a:lstStyle/>
          <a:p>
            <a:r>
              <a:rPr lang="en-AU" sz="2400" dirty="0" smtClean="0"/>
              <a:t>B</a:t>
            </a:r>
            <a:endParaRPr lang="en-AU" sz="2400" dirty="0"/>
          </a:p>
        </p:txBody>
      </p:sp>
      <p:sp>
        <p:nvSpPr>
          <p:cNvPr id="14" name="TextBox 13"/>
          <p:cNvSpPr txBox="1"/>
          <p:nvPr/>
        </p:nvSpPr>
        <p:spPr>
          <a:xfrm>
            <a:off x="3612758" y="2391271"/>
            <a:ext cx="362600" cy="461665"/>
          </a:xfrm>
          <a:prstGeom prst="rect">
            <a:avLst/>
          </a:prstGeom>
          <a:noFill/>
        </p:spPr>
        <p:txBody>
          <a:bodyPr wrap="none" rtlCol="0">
            <a:spAutoFit/>
          </a:bodyPr>
          <a:lstStyle/>
          <a:p>
            <a:r>
              <a:rPr lang="en-AU" sz="2400" dirty="0" smtClean="0"/>
              <a:t>A</a:t>
            </a:r>
            <a:endParaRPr lang="en-AU" sz="2400" dirty="0"/>
          </a:p>
        </p:txBody>
      </p:sp>
      <p:sp>
        <p:nvSpPr>
          <p:cNvPr id="15" name="TextBox 14"/>
          <p:cNvSpPr txBox="1"/>
          <p:nvPr/>
        </p:nvSpPr>
        <p:spPr>
          <a:xfrm>
            <a:off x="1979712" y="6009916"/>
            <a:ext cx="373820" cy="461665"/>
          </a:xfrm>
          <a:prstGeom prst="rect">
            <a:avLst/>
          </a:prstGeom>
          <a:noFill/>
        </p:spPr>
        <p:txBody>
          <a:bodyPr wrap="none" rtlCol="0">
            <a:spAutoFit/>
          </a:bodyPr>
          <a:lstStyle/>
          <a:p>
            <a:r>
              <a:rPr lang="en-AU" sz="2400" dirty="0" smtClean="0"/>
              <a:t>D</a:t>
            </a:r>
            <a:endParaRPr lang="en-AU" sz="2400" dirty="0"/>
          </a:p>
        </p:txBody>
      </p:sp>
      <p:sp>
        <p:nvSpPr>
          <p:cNvPr id="16" name="TextBox 15"/>
          <p:cNvSpPr txBox="1"/>
          <p:nvPr/>
        </p:nvSpPr>
        <p:spPr>
          <a:xfrm>
            <a:off x="1487524" y="4187965"/>
            <a:ext cx="348172" cy="461665"/>
          </a:xfrm>
          <a:prstGeom prst="rect">
            <a:avLst/>
          </a:prstGeom>
          <a:noFill/>
        </p:spPr>
        <p:txBody>
          <a:bodyPr wrap="none" rtlCol="0">
            <a:spAutoFit/>
          </a:bodyPr>
          <a:lstStyle/>
          <a:p>
            <a:r>
              <a:rPr lang="en-AU" sz="2400" dirty="0" smtClean="0"/>
              <a:t>E</a:t>
            </a:r>
            <a:endParaRPr lang="en-AU" sz="2400" dirty="0"/>
          </a:p>
        </p:txBody>
      </p:sp>
    </p:spTree>
    <p:extLst>
      <p:ext uri="{BB962C8B-B14F-4D97-AF65-F5344CB8AC3E}">
        <p14:creationId xmlns:p14="http://schemas.microsoft.com/office/powerpoint/2010/main" val="35045803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tx2"/>
                </a:solidFill>
              </a:rPr>
              <a:t>For Year 1</a:t>
            </a:r>
            <a:br>
              <a:rPr lang="en-AU" dirty="0" smtClean="0">
                <a:solidFill>
                  <a:schemeClr val="tx2"/>
                </a:solidFill>
              </a:rPr>
            </a:br>
            <a:r>
              <a:rPr lang="en-AU" dirty="0" smtClean="0">
                <a:solidFill>
                  <a:schemeClr val="tx2"/>
                </a:solidFill>
              </a:rPr>
              <a:t>Basketball scores</a:t>
            </a:r>
            <a:endParaRPr lang="en-AU" dirty="0">
              <a:solidFill>
                <a:schemeClr val="tx2"/>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69746438"/>
              </p:ext>
            </p:extLst>
          </p:nvPr>
        </p:nvGraphicFramePr>
        <p:xfrm>
          <a:off x="1763688" y="1916832"/>
          <a:ext cx="4968552" cy="1280160"/>
        </p:xfrm>
        <a:graphic>
          <a:graphicData uri="http://schemas.openxmlformats.org/drawingml/2006/table">
            <a:tbl>
              <a:tblPr firstRow="1" bandRow="1">
                <a:tableStyleId>{5C22544A-7EE6-4342-B048-85BDC9FD1C3A}</a:tableStyleId>
              </a:tblPr>
              <a:tblGrid>
                <a:gridCol w="2075637"/>
                <a:gridCol w="2892915"/>
              </a:tblGrid>
              <a:tr h="370840">
                <a:tc>
                  <a:txBody>
                    <a:bodyPr/>
                    <a:lstStyle/>
                    <a:p>
                      <a:pPr algn="ctr"/>
                      <a:r>
                        <a:rPr lang="en-AU" sz="3600" dirty="0" smtClean="0">
                          <a:solidFill>
                            <a:schemeClr val="tx1"/>
                          </a:solidFill>
                        </a:rPr>
                        <a:t>Parrots</a:t>
                      </a:r>
                      <a:endParaRPr lang="en-AU" sz="3600" dirty="0">
                        <a:solidFill>
                          <a:schemeClr val="tx1"/>
                        </a:solidFill>
                      </a:endParaRPr>
                    </a:p>
                  </a:txBody>
                  <a:tcPr>
                    <a:noFill/>
                  </a:tcPr>
                </a:tc>
                <a:tc>
                  <a:txBody>
                    <a:bodyPr/>
                    <a:lstStyle/>
                    <a:p>
                      <a:pPr algn="ctr"/>
                      <a:r>
                        <a:rPr lang="en-AU" sz="3600" dirty="0" smtClean="0">
                          <a:solidFill>
                            <a:schemeClr val="tx1"/>
                          </a:solidFill>
                        </a:rPr>
                        <a:t>106</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Galahs</a:t>
                      </a:r>
                      <a:endParaRPr lang="en-AU" sz="3600" b="1" dirty="0">
                        <a:solidFill>
                          <a:schemeClr val="tx1"/>
                        </a:solidFill>
                      </a:endParaRPr>
                    </a:p>
                  </a:txBody>
                  <a:tcPr>
                    <a:noFill/>
                  </a:tcPr>
                </a:tc>
                <a:tc>
                  <a:txBody>
                    <a:bodyPr/>
                    <a:lstStyle/>
                    <a:p>
                      <a:pPr algn="ctr"/>
                      <a:r>
                        <a:rPr lang="en-AU" sz="3600" b="1" dirty="0" smtClean="0">
                          <a:solidFill>
                            <a:schemeClr val="tx1"/>
                          </a:solidFill>
                        </a:rPr>
                        <a:t>97</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did the Parrots win by?</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23243048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tx2"/>
                </a:solidFill>
              </a:rPr>
              <a:t>What might make teaching a lesson based on one of those tasks difficult at your school?</a:t>
            </a:r>
            <a:endParaRPr lang="en-AU" dirty="0">
              <a:solidFill>
                <a:schemeClr val="tx2"/>
              </a:solidFill>
            </a:endParaRPr>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17894944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1"/>
                </a:solidFill>
              </a:rPr>
              <a:t>Proposition Set 1</a:t>
            </a:r>
            <a:endParaRPr lang="en-AU" dirty="0">
              <a:solidFill>
                <a:schemeClr val="accent1"/>
              </a:solidFill>
            </a:endParaRPr>
          </a:p>
        </p:txBody>
      </p:sp>
      <p:sp>
        <p:nvSpPr>
          <p:cNvPr id="3" name="Content Placeholder 2"/>
          <p:cNvSpPr>
            <a:spLocks noGrp="1"/>
          </p:cNvSpPr>
          <p:nvPr>
            <p:ph idx="1"/>
          </p:nvPr>
        </p:nvSpPr>
        <p:spPr>
          <a:xfrm>
            <a:off x="251520" y="1556792"/>
            <a:ext cx="8435280" cy="4569371"/>
          </a:xfrm>
        </p:spPr>
        <p:txBody>
          <a:bodyPr>
            <a:normAutofit fontScale="92500" lnSpcReduction="10000"/>
          </a:bodyPr>
          <a:lstStyle/>
          <a:p>
            <a:r>
              <a:rPr lang="en-AU" dirty="0" smtClean="0"/>
              <a:t>More of the same is not a feasible response</a:t>
            </a:r>
          </a:p>
          <a:p>
            <a:r>
              <a:rPr lang="en-AU" dirty="0" smtClean="0"/>
              <a:t>The pathway to improvement is teaching teams working collaboratively on planning, on teaching and on assessment</a:t>
            </a:r>
          </a:p>
          <a:p>
            <a:r>
              <a:rPr lang="en-AU" dirty="0" smtClean="0"/>
              <a:t>Each lesson sequence should ideally incorporate a variety of types of lessons, tasks and activities</a:t>
            </a:r>
          </a:p>
          <a:p>
            <a:r>
              <a:rPr lang="en-AU" dirty="0" smtClean="0"/>
              <a:t>All students need to make time (away from school) to develop their own fluency at the skills being taught (you might need to explain the rationale for this)</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154507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1"/>
                </a:solidFill>
              </a:rPr>
              <a:t>Proposition Set 2</a:t>
            </a:r>
            <a:endParaRPr lang="en-AU" dirty="0">
              <a:solidFill>
                <a:schemeClr val="accent1"/>
              </a:solidFill>
            </a:endParaRPr>
          </a:p>
        </p:txBody>
      </p:sp>
      <p:sp>
        <p:nvSpPr>
          <p:cNvPr id="3" name="Content Placeholder 2"/>
          <p:cNvSpPr>
            <a:spLocks noGrp="1"/>
          </p:cNvSpPr>
          <p:nvPr>
            <p:ph idx="1"/>
          </p:nvPr>
        </p:nvSpPr>
        <p:spPr/>
        <p:txBody>
          <a:bodyPr>
            <a:normAutofit fontScale="85000" lnSpcReduction="20000"/>
          </a:bodyPr>
          <a:lstStyle/>
          <a:p>
            <a:r>
              <a:rPr lang="en-AU" dirty="0" smtClean="0"/>
              <a:t>Students benefit from working on tasks that they do not already know how to do</a:t>
            </a:r>
          </a:p>
          <a:p>
            <a:r>
              <a:rPr lang="en-AU" dirty="0" smtClean="0"/>
              <a:t>Students are more likely to connect ideas if they compare and contrast related ideas and build networks of concepts for themselves</a:t>
            </a:r>
          </a:p>
          <a:p>
            <a:r>
              <a:rPr lang="en-AU" dirty="0" smtClean="0"/>
              <a:t>These connections are the key to remembering and transferring knowledge</a:t>
            </a:r>
          </a:p>
          <a:p>
            <a:r>
              <a:rPr lang="en-AU" dirty="0"/>
              <a:t>Asking students to solve </a:t>
            </a:r>
            <a:r>
              <a:rPr lang="en-AU" dirty="0" smtClean="0"/>
              <a:t>and/or represent problems </a:t>
            </a:r>
            <a:r>
              <a:rPr lang="en-AU" dirty="0"/>
              <a:t>in more than one way </a:t>
            </a:r>
            <a:r>
              <a:rPr lang="en-AU" dirty="0" smtClean="0"/>
              <a:t>helps them to build connections</a:t>
            </a:r>
          </a:p>
          <a:p>
            <a:r>
              <a:rPr lang="en-AU" dirty="0" smtClean="0"/>
              <a:t>There are risks if we build connections too slowly</a:t>
            </a:r>
          </a:p>
          <a:p>
            <a:r>
              <a:rPr lang="en-AU" dirty="0"/>
              <a:t>The goal is that students come to know they can learn </a:t>
            </a:r>
            <a:r>
              <a:rPr lang="en-AU" dirty="0" smtClean="0"/>
              <a:t>mathematics</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425211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Should we start easy and wind it up or start at challenging or wind it back?</a:t>
            </a:r>
            <a:endParaRPr lang="en-AU" dirty="0"/>
          </a:p>
        </p:txBody>
      </p:sp>
      <p:sp>
        <p:nvSpPr>
          <p:cNvPr id="3" name="Content Placeholder 2"/>
          <p:cNvSpPr>
            <a:spLocks noGrp="1"/>
          </p:cNvSpPr>
          <p:nvPr>
            <p:ph idx="1"/>
          </p:nvPr>
        </p:nvSpPr>
        <p:spPr>
          <a:xfrm>
            <a:off x="457200" y="1844824"/>
            <a:ext cx="8363272" cy="4281339"/>
          </a:xfrm>
        </p:spPr>
        <p:txBody>
          <a:bodyPr>
            <a:normAutofit fontScale="85000" lnSpcReduction="10000"/>
          </a:bodyPr>
          <a:lstStyle/>
          <a:p>
            <a:r>
              <a:rPr lang="en-AU" dirty="0"/>
              <a:t>S</a:t>
            </a:r>
            <a:r>
              <a:rPr lang="en-AU" dirty="0" smtClean="0"/>
              <a:t>tudents can benefit when they </a:t>
            </a:r>
            <a:r>
              <a:rPr lang="en-AU" dirty="0"/>
              <a:t>move from not knowing how to do something to knowing how to do it. </a:t>
            </a:r>
            <a:endParaRPr lang="en-AU" dirty="0" smtClean="0"/>
          </a:p>
          <a:p>
            <a:r>
              <a:rPr lang="en-AU" dirty="0" smtClean="0"/>
              <a:t>In </a:t>
            </a:r>
            <a:r>
              <a:rPr lang="en-AU" dirty="0"/>
              <a:t>other words, </a:t>
            </a:r>
            <a:r>
              <a:rPr lang="en-AU" dirty="0" smtClean="0"/>
              <a:t>what </a:t>
            </a:r>
            <a:r>
              <a:rPr lang="en-AU" dirty="0"/>
              <a:t>they have learned is explicit to them. </a:t>
            </a:r>
            <a:endParaRPr lang="en-AU" dirty="0" smtClean="0"/>
          </a:p>
          <a:p>
            <a:pPr lvl="1"/>
            <a:r>
              <a:rPr lang="en-AU" dirty="0" smtClean="0"/>
              <a:t>This </a:t>
            </a:r>
            <a:r>
              <a:rPr lang="en-AU" dirty="0"/>
              <a:t>does not necessarily happen if they are working on the “known”. </a:t>
            </a:r>
            <a:endParaRPr lang="en-AU" dirty="0" smtClean="0"/>
          </a:p>
          <a:p>
            <a:r>
              <a:rPr lang="en-AU" dirty="0"/>
              <a:t>W</a:t>
            </a:r>
            <a:r>
              <a:rPr lang="en-AU" dirty="0" smtClean="0"/>
              <a:t>hen </a:t>
            </a:r>
            <a:r>
              <a:rPr lang="en-AU" dirty="0"/>
              <a:t>confronted with a task that they cannot do, students need to explore their existing mental structures and schemes, explore links, build connections and identify aspects that are unknown.  </a:t>
            </a:r>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050313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tx2"/>
                </a:solidFill>
              </a:rPr>
              <a:t>Where does the idea of “challenge” come from?</a:t>
            </a:r>
            <a:endParaRPr lang="en-AU" dirty="0">
              <a:solidFill>
                <a:schemeClr val="tx2"/>
              </a:solidFill>
            </a:endParaRPr>
          </a:p>
        </p:txBody>
      </p:sp>
      <p:sp>
        <p:nvSpPr>
          <p:cNvPr id="3" name="Content Placeholder 2"/>
          <p:cNvSpPr>
            <a:spLocks noGrp="1"/>
          </p:cNvSpPr>
          <p:nvPr>
            <p:ph idx="1"/>
          </p:nvPr>
        </p:nvSpPr>
        <p:spPr>
          <a:xfrm>
            <a:off x="457200" y="1988840"/>
            <a:ext cx="8229600" cy="4137323"/>
          </a:xfrm>
        </p:spPr>
        <p:txBody>
          <a:bodyPr>
            <a:normAutofit/>
          </a:bodyPr>
          <a:lstStyle/>
          <a:p>
            <a:r>
              <a:rPr lang="en-AU" dirty="0" smtClean="0"/>
              <a:t>Guidelines for school and system improvement (see, e.g., City, Elmore, </a:t>
            </a:r>
            <a:r>
              <a:rPr lang="en-AU" dirty="0" err="1" smtClean="0"/>
              <a:t>Fiarman</a:t>
            </a:r>
            <a:r>
              <a:rPr lang="en-AU" dirty="0" smtClean="0"/>
              <a:t>, &amp; </a:t>
            </a:r>
            <a:r>
              <a:rPr lang="en-AU" dirty="0" err="1" smtClean="0"/>
              <a:t>Teitel</a:t>
            </a:r>
            <a:r>
              <a:rPr lang="en-AU" dirty="0" smtClean="0"/>
              <a:t>, 2009)</a:t>
            </a:r>
          </a:p>
          <a:p>
            <a:r>
              <a:rPr lang="en-AU" dirty="0" smtClean="0"/>
              <a:t>The motivation literature (Middleton, 1995; 1999).</a:t>
            </a:r>
          </a:p>
        </p:txBody>
      </p:sp>
      <p:sp>
        <p:nvSpPr>
          <p:cNvPr id="4" name="Footer Placeholder 3"/>
          <p:cNvSpPr>
            <a:spLocks noGrp="1"/>
          </p:cNvSpPr>
          <p:nvPr>
            <p:ph type="ftr" sz="quarter" idx="4294967295"/>
          </p:nvPr>
        </p:nvSpPr>
        <p:spPr>
          <a:xfrm>
            <a:off x="179388" y="6308725"/>
            <a:ext cx="8496300" cy="365125"/>
          </a:xfrm>
          <a:prstGeom prst="rect">
            <a:avLst/>
          </a:prstGeom>
        </p:spPr>
        <p:txBody>
          <a:bodyPr/>
          <a:lstStyle/>
          <a:p>
            <a:pPr>
              <a:defRPr/>
            </a:pPr>
            <a:r>
              <a:rPr lang="en-AU" smtClean="0"/>
              <a:t>Sullivan MAT Nov 2013</a:t>
            </a:r>
            <a:endParaRPr lang="en-AU"/>
          </a:p>
        </p:txBody>
      </p:sp>
    </p:spTree>
    <p:extLst>
      <p:ext uri="{BB962C8B-B14F-4D97-AF65-F5344CB8AC3E}">
        <p14:creationId xmlns:p14="http://schemas.microsoft.com/office/powerpoint/2010/main" val="369347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Footer Placeholder 5"/>
          <p:cNvSpPr>
            <a:spLocks noGrp="1"/>
          </p:cNvSpPr>
          <p:nvPr>
            <p:ph type="ftr" sz="quarter" idx="4294967295"/>
          </p:nvPr>
        </p:nvSpPr>
        <p:spPr>
          <a:xfrm>
            <a:off x="6553200" y="6356350"/>
            <a:ext cx="2133600" cy="365125"/>
          </a:xfrm>
          <a:prstGeom prst="rect">
            <a:avLst/>
          </a:prstGeom>
        </p:spPr>
        <p:txBody>
          <a:bodyPr/>
          <a:lstStyle/>
          <a:p>
            <a:r>
              <a:rPr lang="en-AU" smtClean="0"/>
              <a:t>Sullivan MAT Nov 2013</a:t>
            </a:r>
            <a:endParaRPr lang="en-AU"/>
          </a:p>
        </p:txBody>
      </p:sp>
      <p:sp>
        <p:nvSpPr>
          <p:cNvPr id="345090" name="Rectangle 2"/>
          <p:cNvSpPr>
            <a:spLocks noGrp="1" noRot="1" noChangeArrowheads="1"/>
          </p:cNvSpPr>
          <p:nvPr>
            <p:ph type="title"/>
          </p:nvPr>
        </p:nvSpPr>
        <p:spPr/>
        <p:txBody>
          <a:bodyPr/>
          <a:lstStyle/>
          <a:p>
            <a:r>
              <a:rPr lang="en-AU" sz="4000" dirty="0" smtClean="0">
                <a:solidFill>
                  <a:schemeClr val="tx2"/>
                </a:solidFill>
              </a:rPr>
              <a:t>This connects to “mindsets”</a:t>
            </a:r>
            <a:endParaRPr lang="en-AU" sz="4000" dirty="0">
              <a:solidFill>
                <a:schemeClr val="tx2"/>
              </a:solidFill>
            </a:endParaRPr>
          </a:p>
        </p:txBody>
      </p:sp>
      <p:sp>
        <p:nvSpPr>
          <p:cNvPr id="345091" name="Rectangle 3"/>
          <p:cNvSpPr>
            <a:spLocks noGrp="1" noChangeArrowheads="1"/>
          </p:cNvSpPr>
          <p:nvPr>
            <p:ph type="body" idx="1"/>
          </p:nvPr>
        </p:nvSpPr>
        <p:spPr>
          <a:xfrm>
            <a:off x="457200" y="2565400"/>
            <a:ext cx="8229600" cy="3560763"/>
          </a:xfrm>
        </p:spPr>
        <p:txBody>
          <a:bodyPr/>
          <a:lstStyle/>
          <a:p>
            <a:r>
              <a:rPr lang="en-AU" sz="3600" dirty="0" err="1" smtClean="0"/>
              <a:t>Dweck</a:t>
            </a:r>
            <a:r>
              <a:rPr lang="en-AU" sz="3600" dirty="0" smtClean="0"/>
              <a:t> </a:t>
            </a:r>
            <a:r>
              <a:rPr lang="en-AU" sz="3600" dirty="0"/>
              <a:t>(2000) categorized students’ approaches in terms of whether they hold either </a:t>
            </a:r>
            <a:r>
              <a:rPr lang="en-AU" sz="3600" i="1" dirty="0" smtClean="0"/>
              <a:t>growth </a:t>
            </a:r>
            <a:r>
              <a:rPr lang="en-AU" sz="3600" dirty="0" smtClean="0"/>
              <a:t>mindset</a:t>
            </a:r>
            <a:r>
              <a:rPr lang="en-AU" sz="3600" i="1" dirty="0" smtClean="0"/>
              <a:t> or fixed </a:t>
            </a:r>
            <a:r>
              <a:rPr lang="en-AU" sz="3600" dirty="0" smtClean="0"/>
              <a:t>mindset</a:t>
            </a:r>
            <a:endParaRPr lang="en-AU" sz="3600" dirty="0"/>
          </a:p>
          <a:p>
            <a:endParaRPr lang="en-AU" sz="3600" dirty="0"/>
          </a:p>
        </p:txBody>
      </p:sp>
    </p:spTree>
    <p:extLst>
      <p:ext uri="{BB962C8B-B14F-4D97-AF65-F5344CB8AC3E}">
        <p14:creationId xmlns:p14="http://schemas.microsoft.com/office/powerpoint/2010/main" val="71454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509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4800" dirty="0" smtClean="0">
                <a:solidFill>
                  <a:schemeClr val="accent1"/>
                </a:solidFill>
              </a:rPr>
              <a:t>Abstract</a:t>
            </a:r>
            <a:endParaRPr lang="en-AU" sz="4800" dirty="0">
              <a:solidFill>
                <a:schemeClr val="accent1"/>
              </a:solidFill>
            </a:endParaRPr>
          </a:p>
        </p:txBody>
      </p:sp>
      <p:sp>
        <p:nvSpPr>
          <p:cNvPr id="3" name="Content Placeholder 2"/>
          <p:cNvSpPr>
            <a:spLocks noGrp="1"/>
          </p:cNvSpPr>
          <p:nvPr>
            <p:ph idx="1"/>
          </p:nvPr>
        </p:nvSpPr>
        <p:spPr/>
        <p:txBody>
          <a:bodyPr>
            <a:normAutofit fontScale="92500" lnSpcReduction="20000"/>
          </a:bodyPr>
          <a:lstStyle/>
          <a:p>
            <a:r>
              <a:rPr lang="en-AU" dirty="0" smtClean="0"/>
              <a:t>While </a:t>
            </a:r>
            <a:r>
              <a:rPr lang="en-AU" dirty="0"/>
              <a:t>most students want to work on more challenging mathematics, there are still some who require substantial support. </a:t>
            </a:r>
            <a:endParaRPr lang="en-AU" dirty="0" smtClean="0"/>
          </a:p>
          <a:p>
            <a:r>
              <a:rPr lang="en-AU" dirty="0" smtClean="0"/>
              <a:t>The </a:t>
            </a:r>
            <a:r>
              <a:rPr lang="en-AU" dirty="0"/>
              <a:t>workshop will explore examples of tasks with low "floors" but high "ceilings" that allow all students to engage with the tasks at some level, but which can be extended productively for those who are ready. </a:t>
            </a:r>
            <a:endParaRPr lang="en-AU" dirty="0" smtClean="0"/>
          </a:p>
          <a:p>
            <a:r>
              <a:rPr lang="en-AU" dirty="0" smtClean="0"/>
              <a:t>A </a:t>
            </a:r>
            <a:r>
              <a:rPr lang="en-AU" dirty="0"/>
              <a:t>particular lesson structure that supports the work of all students on such tasks will be presented and discussed.</a:t>
            </a:r>
            <a:endParaRPr lang="en-AU" dirty="0" smtClean="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71248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Footer Placeholder 5"/>
          <p:cNvSpPr>
            <a:spLocks noGrp="1"/>
          </p:cNvSpPr>
          <p:nvPr>
            <p:ph type="ftr" sz="quarter" idx="4294967295"/>
          </p:nvPr>
        </p:nvSpPr>
        <p:spPr>
          <a:xfrm>
            <a:off x="6553200" y="6356350"/>
            <a:ext cx="2133600" cy="365125"/>
          </a:xfrm>
          <a:prstGeom prst="rect">
            <a:avLst/>
          </a:prstGeom>
        </p:spPr>
        <p:txBody>
          <a:bodyPr/>
          <a:lstStyle/>
          <a:p>
            <a:r>
              <a:rPr lang="en-AU" smtClean="0"/>
              <a:t>Sullivan MAT Nov 2013</a:t>
            </a:r>
            <a:endParaRPr lang="en-AU"/>
          </a:p>
        </p:txBody>
      </p:sp>
      <p:sp>
        <p:nvSpPr>
          <p:cNvPr id="291842" name="Rectangle 2"/>
          <p:cNvSpPr>
            <a:spLocks noGrp="1" noRot="1" noChangeArrowheads="1"/>
          </p:cNvSpPr>
          <p:nvPr>
            <p:ph type="title"/>
          </p:nvPr>
        </p:nvSpPr>
        <p:spPr/>
        <p:txBody>
          <a:bodyPr/>
          <a:lstStyle/>
          <a:p>
            <a:r>
              <a:rPr lang="en-AU" dirty="0">
                <a:solidFill>
                  <a:schemeClr val="tx2"/>
                </a:solidFill>
              </a:rPr>
              <a:t>Students with </a:t>
            </a:r>
            <a:r>
              <a:rPr lang="en-AU" i="1" dirty="0" smtClean="0">
                <a:solidFill>
                  <a:schemeClr val="tx2"/>
                </a:solidFill>
              </a:rPr>
              <a:t>growth </a:t>
            </a:r>
            <a:r>
              <a:rPr lang="en-AU" dirty="0" smtClean="0">
                <a:solidFill>
                  <a:schemeClr val="tx2"/>
                </a:solidFill>
              </a:rPr>
              <a:t>mindset</a:t>
            </a:r>
            <a:r>
              <a:rPr lang="en-AU" dirty="0" smtClean="0"/>
              <a:t>: </a:t>
            </a:r>
            <a:endParaRPr lang="en-AU" dirty="0"/>
          </a:p>
        </p:txBody>
      </p:sp>
      <p:sp>
        <p:nvSpPr>
          <p:cNvPr id="291843" name="Rectangle 3"/>
          <p:cNvSpPr>
            <a:spLocks noGrp="1" noChangeArrowheads="1"/>
          </p:cNvSpPr>
          <p:nvPr>
            <p:ph type="body" idx="1"/>
          </p:nvPr>
        </p:nvSpPr>
        <p:spPr/>
        <p:txBody>
          <a:bodyPr/>
          <a:lstStyle/>
          <a:p>
            <a:r>
              <a:rPr lang="en-AU" dirty="0" smtClean="0"/>
              <a:t>Believe they can get smarter by trying hard</a:t>
            </a:r>
          </a:p>
          <a:p>
            <a:r>
              <a:rPr lang="en-AU" dirty="0" smtClean="0"/>
              <a:t>Such </a:t>
            </a:r>
            <a:r>
              <a:rPr lang="en-AU" dirty="0"/>
              <a:t>students</a:t>
            </a:r>
          </a:p>
          <a:p>
            <a:pPr lvl="1"/>
            <a:r>
              <a:rPr lang="en-AU" dirty="0"/>
              <a:t>tend to have a resilient response to failure;</a:t>
            </a:r>
          </a:p>
          <a:p>
            <a:pPr lvl="1"/>
            <a:r>
              <a:rPr lang="en-AU" dirty="0"/>
              <a:t>remain focused on mastering skills and knowledge even when challenged; </a:t>
            </a:r>
          </a:p>
          <a:p>
            <a:pPr lvl="1"/>
            <a:r>
              <a:rPr lang="en-AU" dirty="0"/>
              <a:t>do not see failure as an indictment on themselves; and </a:t>
            </a:r>
          </a:p>
          <a:p>
            <a:pPr lvl="1"/>
            <a:r>
              <a:rPr lang="en-AU" dirty="0"/>
              <a:t>believe that effort leads to success.</a:t>
            </a:r>
          </a:p>
        </p:txBody>
      </p:sp>
    </p:spTree>
    <p:extLst>
      <p:ext uri="{BB962C8B-B14F-4D97-AF65-F5344CB8AC3E}">
        <p14:creationId xmlns:p14="http://schemas.microsoft.com/office/powerpoint/2010/main" val="267584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1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184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184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184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184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18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Footer Placeholder 5"/>
          <p:cNvSpPr>
            <a:spLocks noGrp="1"/>
          </p:cNvSpPr>
          <p:nvPr>
            <p:ph type="ftr" sz="quarter" idx="4294967295"/>
          </p:nvPr>
        </p:nvSpPr>
        <p:spPr>
          <a:xfrm>
            <a:off x="3059832" y="6165305"/>
            <a:ext cx="3240360" cy="288032"/>
          </a:xfrm>
          <a:prstGeom prst="rect">
            <a:avLst/>
          </a:prstGeom>
        </p:spPr>
        <p:txBody>
          <a:bodyPr/>
          <a:lstStyle/>
          <a:p>
            <a:r>
              <a:rPr lang="en-AU" smtClean="0"/>
              <a:t>Sullivan MAT Nov 2013</a:t>
            </a:r>
            <a:endParaRPr lang="en-AU" dirty="0"/>
          </a:p>
        </p:txBody>
      </p:sp>
      <p:sp>
        <p:nvSpPr>
          <p:cNvPr id="292866" name="Rectangle 2"/>
          <p:cNvSpPr>
            <a:spLocks noGrp="1" noRot="1" noChangeArrowheads="1"/>
          </p:cNvSpPr>
          <p:nvPr>
            <p:ph type="title"/>
          </p:nvPr>
        </p:nvSpPr>
        <p:spPr/>
        <p:txBody>
          <a:bodyPr/>
          <a:lstStyle/>
          <a:p>
            <a:r>
              <a:rPr lang="en-AU" dirty="0">
                <a:solidFill>
                  <a:schemeClr val="tx2"/>
                </a:solidFill>
              </a:rPr>
              <a:t>Students with </a:t>
            </a:r>
            <a:r>
              <a:rPr lang="en-AU" i="1" dirty="0" smtClean="0">
                <a:solidFill>
                  <a:schemeClr val="tx2"/>
                </a:solidFill>
              </a:rPr>
              <a:t>fixed </a:t>
            </a:r>
            <a:r>
              <a:rPr lang="en-AU" dirty="0" smtClean="0">
                <a:solidFill>
                  <a:schemeClr val="tx2"/>
                </a:solidFill>
              </a:rPr>
              <a:t>mindset</a:t>
            </a:r>
            <a:r>
              <a:rPr lang="en-AU" dirty="0" smtClean="0"/>
              <a:t>: </a:t>
            </a:r>
            <a:endParaRPr lang="en-AU" dirty="0"/>
          </a:p>
        </p:txBody>
      </p:sp>
      <p:sp>
        <p:nvSpPr>
          <p:cNvPr id="292867" name="Rectangle 3"/>
          <p:cNvSpPr>
            <a:spLocks noGrp="1" noChangeArrowheads="1"/>
          </p:cNvSpPr>
          <p:nvPr>
            <p:ph type="body" idx="1"/>
          </p:nvPr>
        </p:nvSpPr>
        <p:spPr/>
        <p:txBody>
          <a:bodyPr/>
          <a:lstStyle/>
          <a:p>
            <a:r>
              <a:rPr lang="en-AU" dirty="0" smtClean="0"/>
              <a:t>Believe they are as smart as they will even get</a:t>
            </a:r>
          </a:p>
          <a:p>
            <a:r>
              <a:rPr lang="en-AU" dirty="0" smtClean="0"/>
              <a:t>Such </a:t>
            </a:r>
            <a:r>
              <a:rPr lang="en-AU" dirty="0"/>
              <a:t>students</a:t>
            </a:r>
          </a:p>
          <a:p>
            <a:pPr lvl="1"/>
            <a:r>
              <a:rPr lang="en-AU" dirty="0"/>
              <a:t>seek success but mainly on tasks with which they are familiar; </a:t>
            </a:r>
          </a:p>
          <a:p>
            <a:pPr lvl="1"/>
            <a:r>
              <a:rPr lang="en-AU" dirty="0"/>
              <a:t>avoid or give up quickly on challenging tasks; </a:t>
            </a:r>
          </a:p>
          <a:p>
            <a:pPr lvl="1"/>
            <a:r>
              <a:rPr lang="en-AU" dirty="0"/>
              <a:t>derive their perception of ability from their capacity to attract </a:t>
            </a:r>
            <a:r>
              <a:rPr lang="en-AU" dirty="0" smtClean="0"/>
              <a:t>recognition.</a:t>
            </a:r>
            <a:endParaRPr lang="en-AU" dirty="0"/>
          </a:p>
        </p:txBody>
      </p:sp>
    </p:spTree>
    <p:extLst>
      <p:ext uri="{BB962C8B-B14F-4D97-AF65-F5344CB8AC3E}">
        <p14:creationId xmlns:p14="http://schemas.microsoft.com/office/powerpoint/2010/main" val="292142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2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286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28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28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2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tx2"/>
                </a:solidFill>
              </a:rPr>
              <a:t>Teachers can change mindsets</a:t>
            </a:r>
            <a:endParaRPr lang="en-AU" dirty="0"/>
          </a:p>
        </p:txBody>
      </p:sp>
      <p:sp>
        <p:nvSpPr>
          <p:cNvPr id="3" name="Content Placeholder 2"/>
          <p:cNvSpPr>
            <a:spLocks noGrp="1"/>
          </p:cNvSpPr>
          <p:nvPr>
            <p:ph idx="1"/>
          </p:nvPr>
        </p:nvSpPr>
        <p:spPr/>
        <p:txBody>
          <a:bodyPr>
            <a:normAutofit/>
          </a:bodyPr>
          <a:lstStyle/>
          <a:p>
            <a:r>
              <a:rPr lang="en-AU" dirty="0" smtClean="0"/>
              <a:t>the </a:t>
            </a:r>
            <a:r>
              <a:rPr lang="en-AU" dirty="0"/>
              <a:t>things they affirm (effort, persistence, co-operation, learning  from others, flexible </a:t>
            </a:r>
            <a:r>
              <a:rPr lang="en-AU" dirty="0" smtClean="0"/>
              <a:t>thinking)</a:t>
            </a:r>
          </a:p>
          <a:p>
            <a:r>
              <a:rPr lang="en-AU" dirty="0" smtClean="0"/>
              <a:t>the </a:t>
            </a:r>
            <a:r>
              <a:rPr lang="en-AU" dirty="0"/>
              <a:t>way they affirm </a:t>
            </a:r>
          </a:p>
          <a:p>
            <a:pPr lvl="2"/>
            <a:r>
              <a:rPr lang="en-AU" dirty="0"/>
              <a:t>You did not give up even though you were stuck</a:t>
            </a:r>
          </a:p>
          <a:p>
            <a:pPr lvl="2"/>
            <a:r>
              <a:rPr lang="en-AU" dirty="0"/>
              <a:t>You tried something different</a:t>
            </a:r>
          </a:p>
          <a:p>
            <a:pPr lvl="2"/>
            <a:r>
              <a:rPr lang="en-AU" dirty="0"/>
              <a:t>You tried to find more than one </a:t>
            </a:r>
            <a:r>
              <a:rPr lang="en-AU" dirty="0" smtClean="0"/>
              <a:t>answer</a:t>
            </a:r>
          </a:p>
          <a:p>
            <a:r>
              <a:rPr lang="en-AU" dirty="0"/>
              <a:t>the types of tasks posed</a:t>
            </a:r>
          </a:p>
          <a:p>
            <a:pPr lvl="2"/>
            <a:endParaRPr lang="en-AU" dirty="0"/>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990020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 the video to follow</a:t>
            </a:r>
            <a:endParaRPr lang="en-AU" dirty="0"/>
          </a:p>
        </p:txBody>
      </p:sp>
      <p:sp>
        <p:nvSpPr>
          <p:cNvPr id="3" name="Content Placeholder 2"/>
          <p:cNvSpPr>
            <a:spLocks noGrp="1"/>
          </p:cNvSpPr>
          <p:nvPr>
            <p:ph idx="1"/>
          </p:nvPr>
        </p:nvSpPr>
        <p:spPr/>
        <p:txBody>
          <a:bodyPr>
            <a:normAutofit lnSpcReduction="10000"/>
          </a:bodyPr>
          <a:lstStyle/>
          <a:p>
            <a:r>
              <a:rPr lang="en-AU" dirty="0"/>
              <a:t>The first child says something like “when you are confused it means you are learning”</a:t>
            </a:r>
          </a:p>
          <a:p>
            <a:r>
              <a:rPr lang="en-AU" dirty="0"/>
              <a:t>The second child says “the best part is being confused because you can think about what you can do”</a:t>
            </a:r>
          </a:p>
          <a:p>
            <a:r>
              <a:rPr lang="en-AU" dirty="0"/>
              <a:t>The third child says you “learn from being confused”</a:t>
            </a:r>
          </a:p>
          <a:p>
            <a:r>
              <a:rPr lang="en-AU" dirty="0"/>
              <a:t>The fourth child says “you can learn by yourself</a:t>
            </a:r>
            <a:r>
              <a:rPr lang="en-AU" dirty="0" smtClean="0"/>
              <a:t>”</a:t>
            </a:r>
            <a:endParaRPr lang="en-AU" dirty="0"/>
          </a:p>
          <a:p>
            <a:endParaRPr lang="en-AU" dirty="0"/>
          </a:p>
        </p:txBody>
      </p:sp>
    </p:spTree>
    <p:extLst>
      <p:ext uri="{BB962C8B-B14F-4D97-AF65-F5344CB8AC3E}">
        <p14:creationId xmlns:p14="http://schemas.microsoft.com/office/powerpoint/2010/main" val="7995533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2"/>
                </a:solidFill>
              </a:rPr>
              <a:t>Proposition Set 3</a:t>
            </a:r>
            <a:endParaRPr lang="en-AU" dirty="0">
              <a:solidFill>
                <a:schemeClr val="tx2"/>
              </a:solidFill>
            </a:endParaRPr>
          </a:p>
        </p:txBody>
      </p:sp>
      <p:sp>
        <p:nvSpPr>
          <p:cNvPr id="3" name="Content Placeholder 2"/>
          <p:cNvSpPr>
            <a:spLocks noGrp="1"/>
          </p:cNvSpPr>
          <p:nvPr>
            <p:ph idx="1"/>
          </p:nvPr>
        </p:nvSpPr>
        <p:spPr/>
        <p:txBody>
          <a:bodyPr>
            <a:normAutofit fontScale="92500" lnSpcReduction="20000"/>
          </a:bodyPr>
          <a:lstStyle/>
          <a:p>
            <a:r>
              <a:rPr lang="en-AU" dirty="0" smtClean="0"/>
              <a:t>Posing challenging tasks requires a different lesson structure</a:t>
            </a:r>
          </a:p>
          <a:p>
            <a:r>
              <a:rPr lang="en-AU" dirty="0"/>
              <a:t>The </a:t>
            </a:r>
            <a:r>
              <a:rPr lang="en-AU" dirty="0" smtClean="0"/>
              <a:t>lesson should foster </a:t>
            </a:r>
            <a:r>
              <a:rPr lang="en-AU" dirty="0"/>
              <a:t>the sense of a classroom community to which all students </a:t>
            </a:r>
            <a:r>
              <a:rPr lang="en-AU" dirty="0" smtClean="0"/>
              <a:t>contribute with the intention that students learn from each other</a:t>
            </a:r>
            <a:endParaRPr lang="en-AU" dirty="0"/>
          </a:p>
          <a:p>
            <a:r>
              <a:rPr lang="en-AU" dirty="0"/>
              <a:t>The experience of engaging with the task happens before instruction</a:t>
            </a:r>
          </a:p>
          <a:p>
            <a:r>
              <a:rPr lang="en-AU" dirty="0"/>
              <a:t>Few rather than many tasks</a:t>
            </a:r>
          </a:p>
          <a:p>
            <a:r>
              <a:rPr lang="en-AU" dirty="0"/>
              <a:t>All students are given time to engage sufficiently to participate in the review</a:t>
            </a:r>
          </a:p>
          <a:p>
            <a:endParaRPr lang="en-AU" dirty="0" smtClean="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98792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a:t>This is relevant whether or not the students are grouped by their achievement</a:t>
            </a:r>
          </a:p>
          <a:p>
            <a:r>
              <a:rPr lang="en-AU" dirty="0"/>
              <a:t>And is applicable with crowded (and even badly behaved) classrooms</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9795140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p:cNvSpPr/>
          <p:nvPr/>
        </p:nvSpPr>
        <p:spPr>
          <a:xfrm rot="19551363">
            <a:off x="2836863" y="1289050"/>
            <a:ext cx="4057650" cy="224631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51203"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algn="ctr" eaLnBrk="0" fontAlgn="base" hangingPunct="0">
              <a:spcBef>
                <a:spcPct val="50000"/>
              </a:spcBef>
              <a:spcAft>
                <a:spcPct val="0"/>
              </a:spcAft>
              <a:defRPr sz="1400">
                <a:solidFill>
                  <a:schemeClr val="tx1"/>
                </a:solidFill>
                <a:latin typeface="Arial" charset="0"/>
                <a:cs typeface="Arial" charset="0"/>
              </a:defRPr>
            </a:lvl6pPr>
            <a:lvl7pPr marL="2971800" indent="-228600" algn="ctr" eaLnBrk="0" fontAlgn="base" hangingPunct="0">
              <a:spcBef>
                <a:spcPct val="50000"/>
              </a:spcBef>
              <a:spcAft>
                <a:spcPct val="0"/>
              </a:spcAft>
              <a:defRPr sz="1400">
                <a:solidFill>
                  <a:schemeClr val="tx1"/>
                </a:solidFill>
                <a:latin typeface="Arial" charset="0"/>
                <a:cs typeface="Arial" charset="0"/>
              </a:defRPr>
            </a:lvl7pPr>
            <a:lvl8pPr marL="3429000" indent="-228600" algn="ctr" eaLnBrk="0" fontAlgn="base" hangingPunct="0">
              <a:spcBef>
                <a:spcPct val="50000"/>
              </a:spcBef>
              <a:spcAft>
                <a:spcPct val="0"/>
              </a:spcAft>
              <a:defRPr sz="1400">
                <a:solidFill>
                  <a:schemeClr val="tx1"/>
                </a:solidFill>
                <a:latin typeface="Arial" charset="0"/>
                <a:cs typeface="Arial" charset="0"/>
              </a:defRPr>
            </a:lvl8pPr>
            <a:lvl9pPr marL="3886200" indent="-228600" algn="ctr" eaLnBrk="0" fontAlgn="base" hangingPunct="0">
              <a:spcBef>
                <a:spcPct val="50000"/>
              </a:spcBef>
              <a:spcAft>
                <a:spcPct val="0"/>
              </a:spcAft>
              <a:defRPr sz="1400">
                <a:solidFill>
                  <a:schemeClr val="tx1"/>
                </a:solidFill>
                <a:latin typeface="Arial" charset="0"/>
                <a:cs typeface="Arial" charset="0"/>
              </a:defRPr>
            </a:lvl9pPr>
          </a:lstStyle>
          <a:p>
            <a:pPr eaLnBrk="1" hangingPunct="1"/>
            <a:r>
              <a:rPr lang="fr-FR" sz="900" smtClean="0"/>
              <a:t>Sullivan MAT Nov 2013</a:t>
            </a:r>
            <a:endParaRPr lang="en-AU" sz="900" dirty="0" smtClean="0"/>
          </a:p>
        </p:txBody>
      </p:sp>
      <p:cxnSp>
        <p:nvCxnSpPr>
          <p:cNvPr id="6" name="Straight Arrow Connector 5"/>
          <p:cNvCxnSpPr/>
          <p:nvPr/>
        </p:nvCxnSpPr>
        <p:spPr>
          <a:xfrm>
            <a:off x="2195513" y="4221163"/>
            <a:ext cx="4537075" cy="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8" name="Straight Arrow Connector 7"/>
          <p:cNvCxnSpPr/>
          <p:nvPr/>
        </p:nvCxnSpPr>
        <p:spPr>
          <a:xfrm flipV="1">
            <a:off x="2411413" y="692150"/>
            <a:ext cx="0" cy="374491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9" name="TextBox 8"/>
          <p:cNvSpPr txBox="1">
            <a:spLocks noChangeArrowheads="1"/>
          </p:cNvSpPr>
          <p:nvPr/>
        </p:nvSpPr>
        <p:spPr bwMode="auto">
          <a:xfrm>
            <a:off x="5435600" y="4437063"/>
            <a:ext cx="233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algn="ctr" eaLnBrk="0" fontAlgn="base" hangingPunct="0">
              <a:spcBef>
                <a:spcPct val="50000"/>
              </a:spcBef>
              <a:spcAft>
                <a:spcPct val="0"/>
              </a:spcAft>
              <a:defRPr sz="1400">
                <a:solidFill>
                  <a:schemeClr val="tx1"/>
                </a:solidFill>
                <a:latin typeface="Arial" charset="0"/>
                <a:cs typeface="Arial" charset="0"/>
              </a:defRPr>
            </a:lvl6pPr>
            <a:lvl7pPr marL="2971800" indent="-228600" algn="ctr" eaLnBrk="0" fontAlgn="base" hangingPunct="0">
              <a:spcBef>
                <a:spcPct val="50000"/>
              </a:spcBef>
              <a:spcAft>
                <a:spcPct val="0"/>
              </a:spcAft>
              <a:defRPr sz="1400">
                <a:solidFill>
                  <a:schemeClr val="tx1"/>
                </a:solidFill>
                <a:latin typeface="Arial" charset="0"/>
                <a:cs typeface="Arial" charset="0"/>
              </a:defRPr>
            </a:lvl7pPr>
            <a:lvl8pPr marL="3429000" indent="-228600" algn="ctr" eaLnBrk="0" fontAlgn="base" hangingPunct="0">
              <a:spcBef>
                <a:spcPct val="50000"/>
              </a:spcBef>
              <a:spcAft>
                <a:spcPct val="0"/>
              </a:spcAft>
              <a:defRPr sz="1400">
                <a:solidFill>
                  <a:schemeClr val="tx1"/>
                </a:solidFill>
                <a:latin typeface="Arial" charset="0"/>
                <a:cs typeface="Arial" charset="0"/>
              </a:defRPr>
            </a:lvl8pPr>
            <a:lvl9pPr marL="3886200" indent="-228600" algn="ctr" eaLnBrk="0" fontAlgn="base" hangingPunct="0">
              <a:spcBef>
                <a:spcPct val="50000"/>
              </a:spcBef>
              <a:spcAft>
                <a:spcPct val="0"/>
              </a:spcAft>
              <a:defRPr sz="1400">
                <a:solidFill>
                  <a:schemeClr val="tx1"/>
                </a:solidFill>
                <a:latin typeface="Arial" charset="0"/>
                <a:cs typeface="Arial" charset="0"/>
              </a:defRPr>
            </a:lvl9pPr>
          </a:lstStyle>
          <a:p>
            <a:pPr eaLnBrk="1" hangingPunct="1"/>
            <a:r>
              <a:rPr lang="en-AU" sz="3200"/>
              <a:t>achievement</a:t>
            </a:r>
          </a:p>
        </p:txBody>
      </p:sp>
      <p:sp>
        <p:nvSpPr>
          <p:cNvPr id="10" name="TextBox 9"/>
          <p:cNvSpPr txBox="1">
            <a:spLocks noChangeArrowheads="1"/>
          </p:cNvSpPr>
          <p:nvPr/>
        </p:nvSpPr>
        <p:spPr bwMode="auto">
          <a:xfrm>
            <a:off x="971550" y="692150"/>
            <a:ext cx="1327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algn="ctr" eaLnBrk="0" fontAlgn="base" hangingPunct="0">
              <a:spcBef>
                <a:spcPct val="50000"/>
              </a:spcBef>
              <a:spcAft>
                <a:spcPct val="0"/>
              </a:spcAft>
              <a:defRPr sz="1400">
                <a:solidFill>
                  <a:schemeClr val="tx1"/>
                </a:solidFill>
                <a:latin typeface="Arial" charset="0"/>
                <a:cs typeface="Arial" charset="0"/>
              </a:defRPr>
            </a:lvl6pPr>
            <a:lvl7pPr marL="2971800" indent="-228600" algn="ctr" eaLnBrk="0" fontAlgn="base" hangingPunct="0">
              <a:spcBef>
                <a:spcPct val="50000"/>
              </a:spcBef>
              <a:spcAft>
                <a:spcPct val="0"/>
              </a:spcAft>
              <a:defRPr sz="1400">
                <a:solidFill>
                  <a:schemeClr val="tx1"/>
                </a:solidFill>
                <a:latin typeface="Arial" charset="0"/>
                <a:cs typeface="Arial" charset="0"/>
              </a:defRPr>
            </a:lvl7pPr>
            <a:lvl8pPr marL="3429000" indent="-228600" algn="ctr" eaLnBrk="0" fontAlgn="base" hangingPunct="0">
              <a:spcBef>
                <a:spcPct val="50000"/>
              </a:spcBef>
              <a:spcAft>
                <a:spcPct val="0"/>
              </a:spcAft>
              <a:defRPr sz="1400">
                <a:solidFill>
                  <a:schemeClr val="tx1"/>
                </a:solidFill>
                <a:latin typeface="Arial" charset="0"/>
                <a:cs typeface="Arial" charset="0"/>
              </a:defRPr>
            </a:lvl8pPr>
            <a:lvl9pPr marL="3886200" indent="-228600" algn="ctr" eaLnBrk="0" fontAlgn="base" hangingPunct="0">
              <a:spcBef>
                <a:spcPct val="50000"/>
              </a:spcBef>
              <a:spcAft>
                <a:spcPct val="0"/>
              </a:spcAft>
              <a:defRPr sz="1400">
                <a:solidFill>
                  <a:schemeClr val="tx1"/>
                </a:solidFill>
                <a:latin typeface="Arial" charset="0"/>
                <a:cs typeface="Arial" charset="0"/>
              </a:defRPr>
            </a:lvl9pPr>
          </a:lstStyle>
          <a:p>
            <a:pPr eaLnBrk="1" hangingPunct="1"/>
            <a:r>
              <a:rPr lang="en-AU" sz="3600"/>
              <a:t>ability</a:t>
            </a:r>
          </a:p>
        </p:txBody>
      </p:sp>
      <p:sp>
        <p:nvSpPr>
          <p:cNvPr id="11" name="Oval 10"/>
          <p:cNvSpPr/>
          <p:nvPr/>
        </p:nvSpPr>
        <p:spPr>
          <a:xfrm>
            <a:off x="5003800" y="1557338"/>
            <a:ext cx="144463"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2" name="Oval 11"/>
          <p:cNvSpPr/>
          <p:nvPr/>
        </p:nvSpPr>
        <p:spPr>
          <a:xfrm>
            <a:off x="5795963" y="2205038"/>
            <a:ext cx="144462"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3" name="Oval 12"/>
          <p:cNvSpPr/>
          <p:nvPr/>
        </p:nvSpPr>
        <p:spPr>
          <a:xfrm>
            <a:off x="6443663" y="1196975"/>
            <a:ext cx="144462"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4" name="Oval 13"/>
          <p:cNvSpPr/>
          <p:nvPr/>
        </p:nvSpPr>
        <p:spPr>
          <a:xfrm>
            <a:off x="5651500" y="3068638"/>
            <a:ext cx="144463"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5" name="Oval 14"/>
          <p:cNvSpPr/>
          <p:nvPr/>
        </p:nvSpPr>
        <p:spPr>
          <a:xfrm>
            <a:off x="3851275" y="1628775"/>
            <a:ext cx="144463"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6" name="Oval 15"/>
          <p:cNvSpPr/>
          <p:nvPr/>
        </p:nvSpPr>
        <p:spPr>
          <a:xfrm>
            <a:off x="3203575" y="3357563"/>
            <a:ext cx="144463"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7" name="Oval 16"/>
          <p:cNvSpPr/>
          <p:nvPr/>
        </p:nvSpPr>
        <p:spPr>
          <a:xfrm>
            <a:off x="4500563" y="3068638"/>
            <a:ext cx="142875"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sp>
        <p:nvSpPr>
          <p:cNvPr id="18" name="Oval 17"/>
          <p:cNvSpPr/>
          <p:nvPr/>
        </p:nvSpPr>
        <p:spPr>
          <a:xfrm>
            <a:off x="3779838" y="2565400"/>
            <a:ext cx="144462"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endParaRPr>
          </a:p>
        </p:txBody>
      </p:sp>
      <p:cxnSp>
        <p:nvCxnSpPr>
          <p:cNvPr id="21" name="Straight Connector 20"/>
          <p:cNvCxnSpPr/>
          <p:nvPr/>
        </p:nvCxnSpPr>
        <p:spPr>
          <a:xfrm>
            <a:off x="4067175" y="908050"/>
            <a:ext cx="0" cy="3960813"/>
          </a:xfrm>
          <a:prstGeom prst="line">
            <a:avLst/>
          </a:prstGeom>
        </p:spPr>
        <p:style>
          <a:lnRef idx="3">
            <a:schemeClr val="accent6"/>
          </a:lnRef>
          <a:fillRef idx="0">
            <a:schemeClr val="accent6"/>
          </a:fillRef>
          <a:effectRef idx="2">
            <a:schemeClr val="accent6"/>
          </a:effectRef>
          <a:fontRef idx="minor">
            <a:schemeClr val="tx1"/>
          </a:fontRef>
        </p:style>
      </p:cxnSp>
      <p:cxnSp>
        <p:nvCxnSpPr>
          <p:cNvPr id="23" name="Straight Connector 22"/>
          <p:cNvCxnSpPr>
            <a:stCxn id="19" idx="3"/>
          </p:cNvCxnSpPr>
          <p:nvPr/>
        </p:nvCxnSpPr>
        <p:spPr>
          <a:xfrm flipH="1" flipV="1">
            <a:off x="1258888" y="3860800"/>
            <a:ext cx="2865437" cy="142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1403350" y="1557338"/>
            <a:ext cx="2865438" cy="127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96607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tx2"/>
                </a:solidFill>
              </a:rPr>
              <a:t>The conventional mathematics lesson</a:t>
            </a:r>
            <a:endParaRPr lang="en-AU" dirty="0">
              <a:solidFill>
                <a:schemeClr val="tx2"/>
              </a:solidFill>
            </a:endParaRPr>
          </a:p>
        </p:txBody>
      </p:sp>
      <p:sp>
        <p:nvSpPr>
          <p:cNvPr id="3" name="Content Placeholder 2"/>
          <p:cNvSpPr>
            <a:spLocks noGrp="1"/>
          </p:cNvSpPr>
          <p:nvPr>
            <p:ph idx="1"/>
          </p:nvPr>
        </p:nvSpPr>
        <p:spPr>
          <a:xfrm>
            <a:off x="457200" y="1772816"/>
            <a:ext cx="8229600" cy="4353347"/>
          </a:xfrm>
        </p:spPr>
        <p:txBody>
          <a:bodyPr/>
          <a:lstStyle/>
          <a:p>
            <a:r>
              <a:rPr lang="en-AU" dirty="0" smtClean="0"/>
              <a:t>Review homework</a:t>
            </a:r>
          </a:p>
          <a:p>
            <a:r>
              <a:rPr lang="en-AU" dirty="0" smtClean="0"/>
              <a:t>Explain the concept and model the techniques</a:t>
            </a:r>
          </a:p>
          <a:p>
            <a:r>
              <a:rPr lang="en-AU" dirty="0" smtClean="0"/>
              <a:t>Students practice the techniques</a:t>
            </a:r>
          </a:p>
          <a:p>
            <a:r>
              <a:rPr lang="en-AU" dirty="0" smtClean="0"/>
              <a:t>Solutions are corrected (by the teacher)</a:t>
            </a:r>
          </a:p>
          <a:p>
            <a:r>
              <a:rPr lang="en-AU" dirty="0" smtClean="0"/>
              <a:t>Homework is set</a:t>
            </a: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73872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Japanese Lesson Study and Lesson Structure</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8939118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r>
              <a:rPr lang="en-AU" smtClean="0"/>
              <a:t>How many squares?</a:t>
            </a:r>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pPr>
              <a:defRPr/>
            </a:pPr>
            <a:r>
              <a:rPr lang="en-AU" smtClean="0"/>
              <a:t>Sullivan MAT Nov 2013</a:t>
            </a:r>
            <a:endParaRPr lang="en-AU"/>
          </a:p>
        </p:txBody>
      </p:sp>
      <p:graphicFrame>
        <p:nvGraphicFramePr>
          <p:cNvPr id="5" name="Table 4"/>
          <p:cNvGraphicFramePr>
            <a:graphicFrameLocks noGrp="1"/>
          </p:cNvGraphicFramePr>
          <p:nvPr/>
        </p:nvGraphicFramePr>
        <p:xfrm>
          <a:off x="395288" y="2636838"/>
          <a:ext cx="3528392" cy="2194560"/>
        </p:xfrm>
        <a:graphic>
          <a:graphicData uri="http://schemas.openxmlformats.org/drawingml/2006/table">
            <a:tbl>
              <a:tblPr firstRow="1" bandRow="1">
                <a:tableStyleId>{5C22544A-7EE6-4342-B048-85BDC9FD1C3A}</a:tableStyleId>
              </a:tblPr>
              <a:tblGrid>
                <a:gridCol w="441049"/>
                <a:gridCol w="441049"/>
                <a:gridCol w="441049"/>
                <a:gridCol w="441049"/>
                <a:gridCol w="441049"/>
                <a:gridCol w="441049"/>
                <a:gridCol w="441049"/>
                <a:gridCol w="441049"/>
              </a:tblGrid>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 name="Table 5"/>
          <p:cNvGraphicFramePr>
            <a:graphicFrameLocks noGrp="1"/>
          </p:cNvGraphicFramePr>
          <p:nvPr/>
        </p:nvGraphicFramePr>
        <p:xfrm>
          <a:off x="4787900" y="2636838"/>
          <a:ext cx="3528392" cy="2194560"/>
        </p:xfrm>
        <a:graphic>
          <a:graphicData uri="http://schemas.openxmlformats.org/drawingml/2006/table">
            <a:tbl>
              <a:tblPr firstRow="1" bandRow="1">
                <a:tableStyleId>{5C22544A-7EE6-4342-B048-85BDC9FD1C3A}</a:tableStyleId>
              </a:tblPr>
              <a:tblGrid>
                <a:gridCol w="441049"/>
                <a:gridCol w="441049"/>
                <a:gridCol w="441049"/>
                <a:gridCol w="441049"/>
                <a:gridCol w="441049"/>
                <a:gridCol w="441049"/>
                <a:gridCol w="441049"/>
                <a:gridCol w="441049"/>
              </a:tblGrid>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31433">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9789134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What are the challenges that you are experiencing in teaching mathematics?</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6173435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en-AU" dirty="0" smtClean="0"/>
              <a:t>There are Japanese words for parts of lessons</a:t>
            </a:r>
            <a:endParaRPr lang="en-US" dirty="0"/>
          </a:p>
        </p:txBody>
      </p:sp>
      <p:sp>
        <p:nvSpPr>
          <p:cNvPr id="3" name="Content Placeholder 2"/>
          <p:cNvSpPr>
            <a:spLocks noGrp="1"/>
          </p:cNvSpPr>
          <p:nvPr>
            <p:ph idx="1"/>
          </p:nvPr>
        </p:nvSpPr>
        <p:spPr/>
        <p:txBody>
          <a:bodyPr>
            <a:normAutofit fontScale="70000" lnSpcReduction="20000"/>
          </a:bodyPr>
          <a:lstStyle/>
          <a:p>
            <a:r>
              <a:rPr lang="en-AU" dirty="0" err="1" smtClean="0"/>
              <a:t>Hatsumon</a:t>
            </a:r>
            <a:endParaRPr lang="en-AU" dirty="0"/>
          </a:p>
          <a:p>
            <a:pPr lvl="1"/>
            <a:r>
              <a:rPr lang="en-AU" dirty="0" smtClean="0"/>
              <a:t>The initial problem</a:t>
            </a:r>
          </a:p>
          <a:p>
            <a:r>
              <a:rPr lang="en-AU" dirty="0" err="1" smtClean="0"/>
              <a:t>Kizuki</a:t>
            </a:r>
            <a:r>
              <a:rPr lang="en-AU" dirty="0" smtClean="0"/>
              <a:t>  </a:t>
            </a:r>
          </a:p>
          <a:p>
            <a:pPr lvl="1"/>
            <a:r>
              <a:rPr lang="en-AU" dirty="0" smtClean="0"/>
              <a:t>-what you want them to learn</a:t>
            </a:r>
          </a:p>
          <a:p>
            <a:r>
              <a:rPr lang="en-AU" dirty="0" err="1" smtClean="0"/>
              <a:t>Kikanjyuski</a:t>
            </a:r>
            <a:endParaRPr lang="en-AU" dirty="0" smtClean="0"/>
          </a:p>
          <a:p>
            <a:pPr lvl="1"/>
            <a:r>
              <a:rPr lang="en-AU" dirty="0" smtClean="0"/>
              <a:t>Individual or group work on the problem</a:t>
            </a:r>
          </a:p>
          <a:p>
            <a:r>
              <a:rPr lang="en-AU" dirty="0" err="1" smtClean="0"/>
              <a:t>Kikan</a:t>
            </a:r>
            <a:r>
              <a:rPr lang="en-AU" dirty="0" smtClean="0"/>
              <a:t> </a:t>
            </a:r>
            <a:r>
              <a:rPr lang="en-AU" dirty="0" err="1" smtClean="0"/>
              <a:t>shido</a:t>
            </a:r>
            <a:r>
              <a:rPr lang="en-AU" dirty="0" smtClean="0"/>
              <a:t> – </a:t>
            </a:r>
          </a:p>
          <a:p>
            <a:pPr lvl="1"/>
            <a:r>
              <a:rPr lang="en-AU" dirty="0" smtClean="0"/>
              <a:t>thoughtful walking around the desks</a:t>
            </a:r>
          </a:p>
          <a:p>
            <a:r>
              <a:rPr lang="en-AU" dirty="0" err="1" smtClean="0"/>
              <a:t>Neriage</a:t>
            </a:r>
            <a:endParaRPr lang="en-AU" dirty="0" smtClean="0"/>
          </a:p>
          <a:p>
            <a:pPr lvl="1"/>
            <a:r>
              <a:rPr lang="en-AU" dirty="0" smtClean="0"/>
              <a:t>Carefully managed whole class discussion seeking the students’ insights</a:t>
            </a:r>
          </a:p>
          <a:p>
            <a:r>
              <a:rPr lang="en-AU" dirty="0" err="1" smtClean="0"/>
              <a:t>Matome</a:t>
            </a:r>
            <a:endParaRPr lang="en-AU" dirty="0" smtClean="0"/>
          </a:p>
          <a:p>
            <a:pPr lvl="1"/>
            <a:r>
              <a:rPr lang="en-AU" dirty="0" smtClean="0"/>
              <a:t>Teacher summary of the key ideas</a:t>
            </a:r>
            <a:endParaRPr lang="en-US"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US" smtClean="0"/>
              <a:t>Sullivan MAT Nov 2013</a:t>
            </a:r>
            <a:endParaRPr lang="en-US"/>
          </a:p>
        </p:txBody>
      </p:sp>
    </p:spTree>
    <p:extLst>
      <p:ext uri="{BB962C8B-B14F-4D97-AF65-F5344CB8AC3E}">
        <p14:creationId xmlns:p14="http://schemas.microsoft.com/office/powerpoint/2010/main" val="26201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 </a:t>
            </a:r>
            <a:r>
              <a:rPr lang="en-AU" dirty="0"/>
              <a:t>five-component cyclic </a:t>
            </a:r>
            <a:r>
              <a:rPr lang="en-AU" dirty="0" smtClean="0"/>
              <a:t>Chinese lesson structure</a:t>
            </a:r>
            <a:endParaRPr lang="en-AU" dirty="0"/>
          </a:p>
        </p:txBody>
      </p:sp>
      <p:sp>
        <p:nvSpPr>
          <p:cNvPr id="3" name="Content Placeholder 2"/>
          <p:cNvSpPr>
            <a:spLocks noGrp="1"/>
          </p:cNvSpPr>
          <p:nvPr>
            <p:ph idx="1"/>
          </p:nvPr>
        </p:nvSpPr>
        <p:spPr/>
        <p:txBody>
          <a:bodyPr/>
          <a:lstStyle/>
          <a:p>
            <a:pPr marL="0" indent="0">
              <a:buNone/>
            </a:pPr>
            <a:endParaRPr lang="en-AU" dirty="0" smtClean="0"/>
          </a:p>
          <a:p>
            <a:r>
              <a:rPr lang="en-AU" dirty="0" smtClean="0"/>
              <a:t>Reviewing </a:t>
            </a:r>
          </a:p>
          <a:p>
            <a:r>
              <a:rPr lang="en-AU" dirty="0" smtClean="0"/>
              <a:t>Bridging </a:t>
            </a:r>
          </a:p>
          <a:p>
            <a:r>
              <a:rPr lang="en-AU" dirty="0" smtClean="0"/>
              <a:t>Variation </a:t>
            </a:r>
          </a:p>
          <a:p>
            <a:r>
              <a:rPr lang="en-AU" dirty="0" smtClean="0"/>
              <a:t>Summarising</a:t>
            </a:r>
            <a:r>
              <a:rPr lang="en-AU" dirty="0"/>
              <a:t>, </a:t>
            </a:r>
            <a:r>
              <a:rPr lang="en-AU" dirty="0" smtClean="0"/>
              <a:t>and</a:t>
            </a:r>
          </a:p>
          <a:p>
            <a:r>
              <a:rPr lang="en-AU" dirty="0" smtClean="0"/>
              <a:t>Reflection/Planning</a:t>
            </a: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1885632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solidFill>
                  <a:schemeClr val="tx2"/>
                </a:solidFill>
              </a:rPr>
              <a:t>A revised lesson structure</a:t>
            </a:r>
            <a:br>
              <a:rPr lang="en-AU" b="1" dirty="0" smtClean="0">
                <a:solidFill>
                  <a:schemeClr val="tx2"/>
                </a:solidFill>
              </a:rPr>
            </a:br>
            <a:r>
              <a:rPr lang="en-AU" b="1" dirty="0" err="1" smtClean="0">
                <a:solidFill>
                  <a:schemeClr val="tx2"/>
                </a:solidFill>
              </a:rPr>
              <a:t>Lappan</a:t>
            </a:r>
            <a:r>
              <a:rPr lang="en-AU" b="1" dirty="0" smtClean="0">
                <a:solidFill>
                  <a:schemeClr val="tx2"/>
                </a:solidFill>
              </a:rPr>
              <a:t> et al. 2006</a:t>
            </a:r>
            <a:endParaRPr lang="en-AU" b="1" dirty="0">
              <a:solidFill>
                <a:schemeClr val="tx2"/>
              </a:solidFill>
            </a:endParaRPr>
          </a:p>
        </p:txBody>
      </p:sp>
      <p:sp>
        <p:nvSpPr>
          <p:cNvPr id="3" name="Content Placeholder 2"/>
          <p:cNvSpPr>
            <a:spLocks noGrp="1"/>
          </p:cNvSpPr>
          <p:nvPr>
            <p:ph idx="1"/>
          </p:nvPr>
        </p:nvSpPr>
        <p:spPr>
          <a:xfrm>
            <a:off x="457200" y="2132856"/>
            <a:ext cx="8229600" cy="3993307"/>
          </a:xfrm>
        </p:spPr>
        <p:txBody>
          <a:bodyPr>
            <a:normAutofit/>
          </a:bodyPr>
          <a:lstStyle/>
          <a:p>
            <a:pPr marL="457200" lvl="1" indent="0">
              <a:buNone/>
            </a:pPr>
            <a:r>
              <a:rPr lang="en-AU" dirty="0" smtClean="0"/>
              <a:t>Launch </a:t>
            </a:r>
          </a:p>
          <a:p>
            <a:pPr marL="457200" lvl="1" indent="0">
              <a:buNone/>
            </a:pPr>
            <a:r>
              <a:rPr lang="en-AU" dirty="0" smtClean="0"/>
              <a:t>Explore </a:t>
            </a:r>
          </a:p>
          <a:p>
            <a:pPr marL="457200" lvl="1" indent="0">
              <a:buNone/>
            </a:pPr>
            <a:r>
              <a:rPr lang="en-AU" dirty="0" smtClean="0"/>
              <a:t>Summarise </a:t>
            </a:r>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200710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tx2"/>
                </a:solidFill>
              </a:rPr>
              <a:t>The summarise phase</a:t>
            </a:r>
            <a:r>
              <a:rPr lang="en-US" dirty="0" smtClean="0">
                <a:solidFill>
                  <a:schemeClr val="tx2"/>
                </a:solidFill>
              </a:rPr>
              <a:t/>
            </a:r>
            <a:br>
              <a:rPr lang="en-US" dirty="0" smtClean="0">
                <a:solidFill>
                  <a:schemeClr val="tx2"/>
                </a:solidFill>
              </a:rPr>
            </a:br>
            <a:r>
              <a:rPr lang="en-US" dirty="0" smtClean="0">
                <a:solidFill>
                  <a:schemeClr val="tx2"/>
                </a:solidFill>
              </a:rPr>
              <a:t>Smith </a:t>
            </a:r>
            <a:r>
              <a:rPr lang="en-US" dirty="0">
                <a:solidFill>
                  <a:schemeClr val="tx2"/>
                </a:solidFill>
              </a:rPr>
              <a:t>and Stein (2011) </a:t>
            </a:r>
            <a:endParaRPr lang="en-AU" dirty="0">
              <a:solidFill>
                <a:schemeClr val="tx2"/>
              </a:solidFill>
            </a:endParaRPr>
          </a:p>
        </p:txBody>
      </p:sp>
      <p:sp>
        <p:nvSpPr>
          <p:cNvPr id="3" name="Content Placeholder 2"/>
          <p:cNvSpPr>
            <a:spLocks noGrp="1"/>
          </p:cNvSpPr>
          <p:nvPr>
            <p:ph idx="1"/>
          </p:nvPr>
        </p:nvSpPr>
        <p:spPr>
          <a:xfrm>
            <a:off x="467544" y="1772816"/>
            <a:ext cx="8219256" cy="4353347"/>
          </a:xfrm>
        </p:spPr>
        <p:txBody>
          <a:bodyPr>
            <a:normAutofit lnSpcReduction="10000"/>
          </a:bodyPr>
          <a:lstStyle/>
          <a:p>
            <a:pPr lvl="0"/>
            <a:r>
              <a:rPr lang="en-US" dirty="0" smtClean="0"/>
              <a:t>anticipating </a:t>
            </a:r>
            <a:r>
              <a:rPr lang="en-US" dirty="0"/>
              <a:t>potential responses </a:t>
            </a:r>
            <a:endParaRPr lang="en-US" dirty="0" smtClean="0"/>
          </a:p>
          <a:p>
            <a:pPr lvl="0"/>
            <a:r>
              <a:rPr lang="en-US" dirty="0" smtClean="0"/>
              <a:t>monitoring </a:t>
            </a:r>
            <a:r>
              <a:rPr lang="en-US" dirty="0"/>
              <a:t>student responses </a:t>
            </a:r>
            <a:r>
              <a:rPr lang="en-US" dirty="0" smtClean="0"/>
              <a:t>interactively</a:t>
            </a:r>
          </a:p>
          <a:p>
            <a:pPr lvl="0"/>
            <a:r>
              <a:rPr lang="en-US" dirty="0" smtClean="0"/>
              <a:t>selecting </a:t>
            </a:r>
            <a:r>
              <a:rPr lang="en-US" dirty="0"/>
              <a:t>representative responses for later </a:t>
            </a:r>
            <a:r>
              <a:rPr lang="en-US" dirty="0" smtClean="0"/>
              <a:t>presentation</a:t>
            </a:r>
            <a:endParaRPr lang="en-AU" dirty="0"/>
          </a:p>
          <a:p>
            <a:pPr lvl="0"/>
            <a:r>
              <a:rPr lang="en-US" dirty="0" smtClean="0"/>
              <a:t>sequencing </a:t>
            </a:r>
            <a:r>
              <a:rPr lang="en-US" dirty="0"/>
              <a:t>student </a:t>
            </a:r>
            <a:r>
              <a:rPr lang="en-US" dirty="0" smtClean="0"/>
              <a:t>responses</a:t>
            </a:r>
          </a:p>
          <a:p>
            <a:pPr lvl="0"/>
            <a:r>
              <a:rPr lang="en-US" dirty="0" smtClean="0"/>
              <a:t>connecting </a:t>
            </a:r>
            <a:r>
              <a:rPr lang="en-US" dirty="0"/>
              <a:t>the students’ strategies with the formal processes that were the intention of the task in the first place.</a:t>
            </a:r>
            <a:endParaRPr lang="en-AU" dirty="0"/>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751613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smtClean="0">
                <a:solidFill>
                  <a:schemeClr val="tx2"/>
                </a:solidFill>
              </a:rPr>
              <a:t>A further revised lesson structure</a:t>
            </a:r>
            <a:endParaRPr lang="en-AU" b="1" dirty="0">
              <a:solidFill>
                <a:schemeClr val="tx2"/>
              </a:solidFill>
            </a:endParaRPr>
          </a:p>
        </p:txBody>
      </p:sp>
      <p:sp>
        <p:nvSpPr>
          <p:cNvPr id="3" name="Content Placeholder 2"/>
          <p:cNvSpPr>
            <a:spLocks noGrp="1"/>
          </p:cNvSpPr>
          <p:nvPr>
            <p:ph idx="1"/>
          </p:nvPr>
        </p:nvSpPr>
        <p:spPr/>
        <p:txBody>
          <a:bodyPr>
            <a:normAutofit/>
          </a:bodyPr>
          <a:lstStyle/>
          <a:p>
            <a:r>
              <a:rPr lang="en-AU" dirty="0" smtClean="0"/>
              <a:t>In this view, the sequence</a:t>
            </a:r>
          </a:p>
          <a:p>
            <a:pPr lvl="1"/>
            <a:r>
              <a:rPr lang="en-AU" dirty="0" smtClean="0"/>
              <a:t>Launch (without telling)</a:t>
            </a:r>
          </a:p>
          <a:p>
            <a:pPr lvl="1"/>
            <a:r>
              <a:rPr lang="en-AU" dirty="0" smtClean="0"/>
              <a:t>Explore (for themselves)</a:t>
            </a:r>
          </a:p>
          <a:p>
            <a:pPr lvl="1"/>
            <a:r>
              <a:rPr lang="en-AU" dirty="0" smtClean="0"/>
              <a:t>Summarise (drawing on the</a:t>
            </a:r>
          </a:p>
          <a:p>
            <a:pPr lvl="1">
              <a:buNone/>
            </a:pPr>
            <a:r>
              <a:rPr lang="en-AU" dirty="0" smtClean="0"/>
              <a:t>    learning of the students)</a:t>
            </a:r>
          </a:p>
          <a:p>
            <a:r>
              <a:rPr lang="en-AU" dirty="0" smtClean="0"/>
              <a:t>… is cyclical and might happen more than once in a lesson (or learning sequence)</a:t>
            </a:r>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graphicFrame>
        <p:nvGraphicFramePr>
          <p:cNvPr id="5" name="Content Placeholder 4"/>
          <p:cNvGraphicFramePr>
            <a:graphicFrameLocks/>
          </p:cNvGraphicFramePr>
          <p:nvPr/>
        </p:nvGraphicFramePr>
        <p:xfrm>
          <a:off x="5364088" y="1412776"/>
          <a:ext cx="3456384" cy="2664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8420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2"/>
                </a:solidFill>
              </a:rPr>
              <a:t>The notion of classroom culture</a:t>
            </a:r>
            <a:endParaRPr lang="en-AU" dirty="0">
              <a:solidFill>
                <a:schemeClr val="tx2"/>
              </a:solidFill>
            </a:endParaRPr>
          </a:p>
        </p:txBody>
      </p:sp>
      <p:sp>
        <p:nvSpPr>
          <p:cNvPr id="3" name="Content Placeholder 2"/>
          <p:cNvSpPr>
            <a:spLocks noGrp="1"/>
          </p:cNvSpPr>
          <p:nvPr>
            <p:ph idx="1"/>
          </p:nvPr>
        </p:nvSpPr>
        <p:spPr/>
        <p:txBody>
          <a:bodyPr>
            <a:normAutofit/>
          </a:bodyPr>
          <a:lstStyle/>
          <a:p>
            <a:r>
              <a:rPr lang="en-AU" dirty="0" err="1" smtClean="0"/>
              <a:t>Rollard</a:t>
            </a:r>
            <a:r>
              <a:rPr lang="en-AU" dirty="0" smtClean="0"/>
              <a:t> (2012) concluded </a:t>
            </a:r>
            <a:r>
              <a:rPr lang="en-AU" dirty="0"/>
              <a:t>from the meta analysis that classrooms in which teachers actively support the learning of the students promote high achievement and effort. </a:t>
            </a:r>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20537080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solidFill>
                  <a:schemeClr val="tx2"/>
                </a:solidFill>
              </a:rPr>
              <a:t>Some elements of this active support </a:t>
            </a:r>
            <a:r>
              <a:rPr lang="en-AU" dirty="0" smtClean="0"/>
              <a:t>:</a:t>
            </a:r>
            <a:endParaRPr lang="en-AU" dirty="0"/>
          </a:p>
        </p:txBody>
      </p:sp>
      <p:sp>
        <p:nvSpPr>
          <p:cNvPr id="3" name="Content Placeholder 2"/>
          <p:cNvSpPr>
            <a:spLocks noGrp="1"/>
          </p:cNvSpPr>
          <p:nvPr>
            <p:ph idx="1"/>
          </p:nvPr>
        </p:nvSpPr>
        <p:spPr>
          <a:xfrm>
            <a:off x="395536" y="1340768"/>
            <a:ext cx="8291264" cy="5040560"/>
          </a:xfrm>
        </p:spPr>
        <p:txBody>
          <a:bodyPr>
            <a:normAutofit fontScale="92500" lnSpcReduction="20000"/>
          </a:bodyPr>
          <a:lstStyle/>
          <a:p>
            <a:pPr lvl="0"/>
            <a:r>
              <a:rPr lang="en-AU" sz="3600" dirty="0" smtClean="0"/>
              <a:t>the </a:t>
            </a:r>
            <a:r>
              <a:rPr lang="en-AU" sz="3600" dirty="0"/>
              <a:t>identification of tasks that are appropriately challenging for most students; </a:t>
            </a:r>
          </a:p>
          <a:p>
            <a:pPr lvl="0"/>
            <a:r>
              <a:rPr lang="en-AU" sz="3600" dirty="0"/>
              <a:t>the provision of preliminary experiences that are pre-requisite for students to engage with the tasks but which do not detract from the challenge of the task;</a:t>
            </a:r>
          </a:p>
          <a:p>
            <a:pPr lvl="0"/>
            <a:r>
              <a:rPr lang="en-AU" sz="3600" dirty="0"/>
              <a:t>the structuring of lessons including differentiating the experience through the use of enabling and extending prompts </a:t>
            </a:r>
            <a:r>
              <a:rPr lang="en-AU" sz="3600" dirty="0" smtClean="0"/>
              <a:t>for </a:t>
            </a:r>
            <a:r>
              <a:rPr lang="en-AU" sz="3600" dirty="0"/>
              <a:t>those students who cannot proceed with the task or those who complete the task quickly;</a:t>
            </a:r>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28829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85000" lnSpcReduction="20000"/>
          </a:bodyPr>
          <a:lstStyle/>
          <a:p>
            <a:pPr lvl="0"/>
            <a:r>
              <a:rPr lang="en-AU" dirty="0"/>
              <a:t>the potential of consolidating tasks, which are similar in structure and complexity to the original task, with which all students can engage even if they have not been successful on the original task;</a:t>
            </a:r>
          </a:p>
          <a:p>
            <a:pPr lvl="0"/>
            <a:r>
              <a:rPr lang="en-AU" dirty="0"/>
              <a:t>the effective conduct of class reviews which draw on students’ solutions to promote discussions of similarities and differences;</a:t>
            </a:r>
          </a:p>
          <a:p>
            <a:pPr lvl="0"/>
            <a:r>
              <a:rPr lang="en-AU" dirty="0"/>
              <a:t>holistic and descriptive forms of assessment that are to some extent self referential for the student and which minimise the competitive aspects; and</a:t>
            </a:r>
          </a:p>
          <a:p>
            <a:pPr lvl="0"/>
            <a:r>
              <a:rPr lang="en-AU" dirty="0"/>
              <a:t>finding a balance between individual thinking time and collaborative group work on tasks.</a:t>
            </a:r>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4016646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5400" dirty="0" smtClean="0">
                <a:solidFill>
                  <a:srgbClr val="0070C0"/>
                </a:solidFill>
              </a:rPr>
              <a:t>Getting started</a:t>
            </a:r>
            <a:endParaRPr lang="en-AU" sz="5400" dirty="0">
              <a:solidFill>
                <a:srgbClr val="0070C0"/>
              </a:solidFill>
            </a:endParaRPr>
          </a:p>
        </p:txBody>
      </p:sp>
      <p:sp>
        <p:nvSpPr>
          <p:cNvPr id="3" name="Content Placeholder 2"/>
          <p:cNvSpPr>
            <a:spLocks noGrp="1"/>
          </p:cNvSpPr>
          <p:nvPr>
            <p:ph idx="1"/>
          </p:nvPr>
        </p:nvSpPr>
        <p:spPr>
          <a:xfrm>
            <a:off x="251520" y="1340768"/>
            <a:ext cx="8435280" cy="5184576"/>
          </a:xfrm>
        </p:spPr>
        <p:txBody>
          <a:bodyPr>
            <a:normAutofit fontScale="85000" lnSpcReduction="20000"/>
          </a:bodyPr>
          <a:lstStyle/>
          <a:p>
            <a:pPr marL="0" lvl="0" indent="0" eaLnBrk="0" fontAlgn="base" hangingPunct="0">
              <a:spcBef>
                <a:spcPct val="0"/>
              </a:spcBef>
              <a:spcAft>
                <a:spcPct val="0"/>
              </a:spcAft>
              <a:buNone/>
            </a:pPr>
            <a:endParaRPr kumimoji="0" lang="en-US" b="0" i="0" u="none" strike="noStrike" cap="none" normalizeH="0" baseline="0" dirty="0" smtClean="0">
              <a:ln>
                <a:noFill/>
              </a:ln>
              <a:solidFill>
                <a:schemeClr val="tx1"/>
              </a:solidFill>
              <a:effectLst/>
              <a:ea typeface="Dotum" pitchFamily="34" charset="-127"/>
              <a:cs typeface="Times New Roman" pitchFamily="18" charset="0"/>
            </a:endParaRPr>
          </a:p>
          <a:p>
            <a:pPr marL="0" lvl="0" indent="0" eaLnBrk="0" fontAlgn="base" hangingPunct="0">
              <a:spcBef>
                <a:spcPct val="0"/>
              </a:spcBef>
              <a:spcAft>
                <a:spcPct val="0"/>
              </a:spcAft>
              <a:buNone/>
            </a:pPr>
            <a:r>
              <a:rPr kumimoji="0" lang="en-US" b="0" i="0" u="none" strike="noStrike" cap="none" normalizeH="0" baseline="0" dirty="0" smtClean="0">
                <a:ln>
                  <a:noFill/>
                </a:ln>
                <a:solidFill>
                  <a:schemeClr val="tx1"/>
                </a:solidFill>
                <a:effectLst/>
                <a:ea typeface="Dotum" pitchFamily="34" charset="-127"/>
                <a:cs typeface="Times New Roman" pitchFamily="18" charset="0"/>
              </a:rPr>
              <a:t> </a:t>
            </a:r>
            <a:r>
              <a:rPr kumimoji="0" lang="en-US" sz="3800" b="0" i="0" u="none" strike="noStrike" cap="none" normalizeH="0" baseline="0" dirty="0" smtClean="0">
                <a:ln>
                  <a:noFill/>
                </a:ln>
                <a:solidFill>
                  <a:schemeClr val="tx1"/>
                </a:solidFill>
                <a:effectLst/>
                <a:ea typeface="Dotum" pitchFamily="34" charset="-127"/>
                <a:cs typeface="Times New Roman" pitchFamily="18" charset="0"/>
              </a:rPr>
              <a:t>“zone of confusion”</a:t>
            </a:r>
          </a:p>
          <a:p>
            <a:pPr marL="0" lvl="0" indent="0" eaLnBrk="0" fontAlgn="base" hangingPunct="0">
              <a:spcBef>
                <a:spcPct val="0"/>
              </a:spcBef>
              <a:spcAft>
                <a:spcPct val="0"/>
              </a:spcAft>
              <a:buNone/>
            </a:pPr>
            <a:endParaRPr kumimoji="0" lang="en-US" sz="3800" b="0" i="0" u="none" strike="noStrike" cap="none" normalizeH="0" baseline="0" dirty="0" smtClean="0">
              <a:ln>
                <a:noFill/>
              </a:ln>
              <a:solidFill>
                <a:schemeClr val="tx1"/>
              </a:solidFill>
              <a:effectLst/>
              <a:ea typeface="Dotum" pitchFamily="34" charset="-127"/>
              <a:cs typeface="Times New Roman" pitchFamily="18" charset="0"/>
            </a:endParaRPr>
          </a:p>
          <a:p>
            <a:pPr marL="0" lvl="0" indent="0" eaLnBrk="0" fontAlgn="base" hangingPunct="0">
              <a:spcBef>
                <a:spcPct val="0"/>
              </a:spcBef>
              <a:spcAft>
                <a:spcPct val="0"/>
              </a:spcAft>
              <a:buNone/>
            </a:pPr>
            <a:r>
              <a:rPr kumimoji="0" lang="en-US" sz="3800" b="0" i="0" u="none" strike="noStrike" cap="none" normalizeH="0" baseline="0" dirty="0" smtClean="0">
                <a:ln>
                  <a:noFill/>
                </a:ln>
                <a:solidFill>
                  <a:schemeClr val="tx1"/>
                </a:solidFill>
                <a:effectLst/>
                <a:ea typeface="Dotum" pitchFamily="34" charset="-127"/>
                <a:cs typeface="Times New Roman" pitchFamily="18" charset="0"/>
              </a:rPr>
              <a:t>“four before me” </a:t>
            </a:r>
            <a:endParaRPr kumimoji="0" lang="en-AU" sz="1600" b="0" i="0" u="none" strike="noStrike" cap="none" normalizeH="0" baseline="0" dirty="0" smtClean="0">
              <a:ln>
                <a:noFill/>
              </a:ln>
              <a:solidFill>
                <a:schemeClr val="tx1"/>
              </a:solidFill>
              <a:effectLst/>
              <a:cs typeface="Arial" pitchFamily="34" charset="0"/>
            </a:endParaRPr>
          </a:p>
          <a:p>
            <a:pPr marL="400050" lvl="1" indent="0" eaLnBrk="0" fontAlgn="base" hangingPunct="0">
              <a:spcBef>
                <a:spcPct val="0"/>
              </a:spcBef>
              <a:spcAft>
                <a:spcPct val="0"/>
              </a:spcAft>
              <a:buFontTx/>
              <a:buChar char="•"/>
            </a:pPr>
            <a:r>
              <a:rPr kumimoji="0" lang="en-US" sz="3300" b="0" i="0" u="none" strike="noStrike" cap="none" normalizeH="0" baseline="0" dirty="0" smtClean="0">
                <a:ln>
                  <a:noFill/>
                </a:ln>
                <a:solidFill>
                  <a:schemeClr val="tx1"/>
                </a:solidFill>
                <a:effectLst/>
                <a:ea typeface="Dotum" pitchFamily="34" charset="-127"/>
                <a:cs typeface="Times New Roman" pitchFamily="18" charset="0"/>
              </a:rPr>
              <a:t>representing what the task is asking in a different way such as drawing a cartoon or a diagram, rewriting the question …</a:t>
            </a:r>
          </a:p>
          <a:p>
            <a:pPr marL="400050" lvl="1" indent="0" eaLnBrk="0" fontAlgn="base" hangingPunct="0">
              <a:spcBef>
                <a:spcPct val="0"/>
              </a:spcBef>
              <a:spcAft>
                <a:spcPct val="0"/>
              </a:spcAft>
              <a:buNone/>
            </a:pPr>
            <a:endParaRPr kumimoji="0" lang="en-AU" sz="1200" b="0" i="0" u="none" strike="noStrike" cap="none" normalizeH="0" baseline="0" dirty="0" smtClean="0">
              <a:ln>
                <a:noFill/>
              </a:ln>
              <a:solidFill>
                <a:schemeClr val="tx1"/>
              </a:solidFill>
              <a:effectLst/>
              <a:cs typeface="Arial" pitchFamily="34" charset="0"/>
            </a:endParaRPr>
          </a:p>
          <a:p>
            <a:pPr marL="400050" lvl="1" indent="0" eaLnBrk="0" fontAlgn="base" hangingPunct="0">
              <a:spcBef>
                <a:spcPct val="0"/>
              </a:spcBef>
              <a:spcAft>
                <a:spcPct val="0"/>
              </a:spcAft>
              <a:buFontTx/>
              <a:buChar char="•"/>
            </a:pPr>
            <a:r>
              <a:rPr kumimoji="0" lang="en-US" sz="3300" b="0" i="0" u="none" strike="noStrike" cap="none" normalizeH="0" baseline="0" dirty="0" smtClean="0">
                <a:ln>
                  <a:noFill/>
                </a:ln>
                <a:solidFill>
                  <a:schemeClr val="tx1"/>
                </a:solidFill>
                <a:effectLst/>
                <a:ea typeface="Dotum" pitchFamily="34" charset="-127"/>
                <a:cs typeface="Times New Roman" pitchFamily="18" charset="0"/>
              </a:rPr>
              <a:t>choosing a different approach to the task, which includes rereading the question, making a guess at the answer, working backwards … </a:t>
            </a:r>
          </a:p>
          <a:p>
            <a:pPr marL="400050" lvl="1" indent="0" eaLnBrk="0" fontAlgn="base" hangingPunct="0">
              <a:spcBef>
                <a:spcPct val="0"/>
              </a:spcBef>
              <a:spcAft>
                <a:spcPct val="0"/>
              </a:spcAft>
              <a:buNone/>
            </a:pPr>
            <a:endParaRPr kumimoji="0" lang="en-AU" sz="1200" b="0" i="0" u="none" strike="noStrike" cap="none" normalizeH="0" baseline="0" dirty="0" smtClean="0">
              <a:ln>
                <a:noFill/>
              </a:ln>
              <a:solidFill>
                <a:schemeClr val="tx1"/>
              </a:solidFill>
              <a:effectLst/>
              <a:cs typeface="Arial" pitchFamily="34" charset="0"/>
            </a:endParaRPr>
          </a:p>
          <a:p>
            <a:pPr marL="400050" lvl="1" indent="0" eaLnBrk="0" fontAlgn="base" hangingPunct="0">
              <a:spcBef>
                <a:spcPct val="0"/>
              </a:spcBef>
              <a:spcAft>
                <a:spcPct val="0"/>
              </a:spcAft>
              <a:buFontTx/>
              <a:buChar char="•"/>
            </a:pPr>
            <a:r>
              <a:rPr kumimoji="0" lang="en-US" sz="3300" b="0" i="0" u="none" strike="noStrike" cap="none" normalizeH="0" baseline="0" dirty="0" smtClean="0">
                <a:ln>
                  <a:noFill/>
                </a:ln>
                <a:solidFill>
                  <a:schemeClr val="tx1"/>
                </a:solidFill>
                <a:effectLst/>
                <a:ea typeface="Dotum" pitchFamily="34" charset="-127"/>
                <a:cs typeface="Times New Roman" pitchFamily="18" charset="0"/>
              </a:rPr>
              <a:t>asking a peer for a hint on how to get started</a:t>
            </a:r>
          </a:p>
          <a:p>
            <a:pPr marL="400050" lvl="1" indent="0" eaLnBrk="0" fontAlgn="base" hangingPunct="0">
              <a:spcBef>
                <a:spcPct val="0"/>
              </a:spcBef>
              <a:spcAft>
                <a:spcPct val="0"/>
              </a:spcAft>
              <a:buNone/>
            </a:pPr>
            <a:endParaRPr kumimoji="0" lang="en-AU" sz="1200" b="0" i="0" u="none" strike="noStrike" cap="none" normalizeH="0" baseline="0" dirty="0" smtClean="0">
              <a:ln>
                <a:noFill/>
              </a:ln>
              <a:solidFill>
                <a:schemeClr val="tx1"/>
              </a:solidFill>
              <a:effectLst/>
              <a:cs typeface="Arial" pitchFamily="34" charset="0"/>
            </a:endParaRPr>
          </a:p>
          <a:p>
            <a:pPr marL="400050" lvl="1" indent="0" eaLnBrk="0" fontAlgn="base" hangingPunct="0">
              <a:spcBef>
                <a:spcPct val="0"/>
              </a:spcBef>
              <a:spcAft>
                <a:spcPct val="0"/>
              </a:spcAft>
              <a:buFontTx/>
              <a:buChar char="•"/>
            </a:pPr>
            <a:r>
              <a:rPr kumimoji="0" lang="en-US" sz="3300" b="0" i="0" u="none" strike="noStrike" cap="none" normalizeH="0" baseline="0" dirty="0" smtClean="0">
                <a:ln>
                  <a:noFill/>
                </a:ln>
                <a:solidFill>
                  <a:schemeClr val="tx1"/>
                </a:solidFill>
                <a:effectLst/>
                <a:ea typeface="Dotum" pitchFamily="34" charset="-127"/>
                <a:cs typeface="Times New Roman" pitchFamily="18" charset="0"/>
              </a:rPr>
              <a:t>looking at the recent pages in the workbook or textbook for examples.</a:t>
            </a:r>
            <a:endParaRPr kumimoji="0" lang="en-AU" sz="1200" b="0" i="0" u="none" strike="noStrike" cap="none" normalizeH="0" baseline="0" dirty="0" smtClean="0">
              <a:ln>
                <a:noFill/>
              </a:ln>
              <a:solidFill>
                <a:schemeClr val="tx1"/>
              </a:solidFill>
              <a:effectLst/>
              <a:cs typeface="Arial" pitchFamily="34" charset="0"/>
            </a:endParaRPr>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198411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2"/>
                </a:solidFill>
              </a:rPr>
              <a:t>The lessons consist of</a:t>
            </a:r>
            <a:endParaRPr lang="en-AU" dirty="0">
              <a:solidFill>
                <a:schemeClr val="tx2"/>
              </a:solidFill>
            </a:endParaRPr>
          </a:p>
        </p:txBody>
      </p:sp>
      <p:sp>
        <p:nvSpPr>
          <p:cNvPr id="3" name="Content Placeholder 2"/>
          <p:cNvSpPr>
            <a:spLocks noGrp="1"/>
          </p:cNvSpPr>
          <p:nvPr>
            <p:ph idx="1"/>
          </p:nvPr>
        </p:nvSpPr>
        <p:spPr>
          <a:xfrm>
            <a:off x="323528" y="1340768"/>
            <a:ext cx="8363272" cy="5040560"/>
          </a:xfrm>
        </p:spPr>
        <p:txBody>
          <a:bodyPr>
            <a:normAutofit fontScale="85000" lnSpcReduction="10000"/>
          </a:bodyPr>
          <a:lstStyle/>
          <a:p>
            <a:r>
              <a:rPr lang="en-AU" dirty="0" smtClean="0"/>
              <a:t>One or more challenging task(s)</a:t>
            </a:r>
          </a:p>
          <a:p>
            <a:r>
              <a:rPr lang="en-AU" dirty="0"/>
              <a:t>One or more </a:t>
            </a:r>
            <a:r>
              <a:rPr lang="en-AU" dirty="0" smtClean="0"/>
              <a:t>consolidating task(s) </a:t>
            </a:r>
            <a:r>
              <a:rPr lang="en-AU" dirty="0"/>
              <a:t>(see Dooley, 2012</a:t>
            </a:r>
            <a:r>
              <a:rPr lang="en-AU" dirty="0" smtClean="0"/>
              <a:t>)</a:t>
            </a:r>
          </a:p>
          <a:p>
            <a:pPr lvl="0"/>
            <a:r>
              <a:rPr lang="en-AU" dirty="0"/>
              <a:t>preliminary experiences that are pre-requisite </a:t>
            </a:r>
            <a:r>
              <a:rPr lang="en-AU" dirty="0" smtClean="0"/>
              <a:t>but </a:t>
            </a:r>
            <a:r>
              <a:rPr lang="en-AU" dirty="0"/>
              <a:t>which do not detract from the challenge of the </a:t>
            </a:r>
            <a:r>
              <a:rPr lang="en-AU" dirty="0" smtClean="0"/>
              <a:t>tasks</a:t>
            </a:r>
            <a:endParaRPr lang="en-AU" dirty="0"/>
          </a:p>
          <a:p>
            <a:pPr lvl="0"/>
            <a:r>
              <a:rPr lang="en-AU" dirty="0"/>
              <a:t>supplementary tasks that offer the potential for differentiating the experience through the use of </a:t>
            </a:r>
          </a:p>
          <a:p>
            <a:pPr lvl="1"/>
            <a:r>
              <a:rPr lang="en-AU" i="1" dirty="0"/>
              <a:t>enabling</a:t>
            </a:r>
            <a:r>
              <a:rPr lang="en-AU" dirty="0"/>
              <a:t> prompts (see Sullivan, et al., 2009) which can reduce the number of steps, simplify the complexity of the numbers, and vary the forms of representation for those students who cannot proceed with the task;</a:t>
            </a:r>
          </a:p>
          <a:p>
            <a:pPr lvl="1"/>
            <a:r>
              <a:rPr lang="en-AU" i="1" dirty="0"/>
              <a:t>extending </a:t>
            </a:r>
            <a:r>
              <a:rPr lang="en-AU" dirty="0"/>
              <a:t>prompts for students who complete the original task quickly which often prompt abstraction and generalisation of the solutions.</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404491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Some initial assumptions</a:t>
            </a:r>
            <a:endParaRPr lang="en-AU" dirty="0"/>
          </a:p>
        </p:txBody>
      </p:sp>
      <p:sp>
        <p:nvSpPr>
          <p:cNvPr id="3" name="Content Placeholder 2"/>
          <p:cNvSpPr>
            <a:spLocks noGrp="1"/>
          </p:cNvSpPr>
          <p:nvPr>
            <p:ph idx="1"/>
          </p:nvPr>
        </p:nvSpPr>
        <p:spPr/>
        <p:txBody>
          <a:bodyPr>
            <a:normAutofit lnSpcReduction="10000"/>
          </a:bodyPr>
          <a:lstStyle/>
          <a:p>
            <a:r>
              <a:rPr lang="en-AU" dirty="0" smtClean="0"/>
              <a:t>Planning happens at 4 levels: the school, the year, the unit, the lesson</a:t>
            </a:r>
          </a:p>
          <a:p>
            <a:r>
              <a:rPr lang="en-AU" dirty="0" smtClean="0"/>
              <a:t>We are starting at the “planning the lesson” end</a:t>
            </a:r>
          </a:p>
          <a:p>
            <a:r>
              <a:rPr lang="en-AU" dirty="0" smtClean="0"/>
              <a:t>The goal is to improve the experience of students when learning mathematics</a:t>
            </a:r>
          </a:p>
          <a:p>
            <a:r>
              <a:rPr lang="en-AU" dirty="0" smtClean="0"/>
              <a:t>We will focus on a particular type of lesson structure (that is broadly applicable to many types of tasks)</a:t>
            </a: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68453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But if I try this, …</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I will not have enough time for the rest of this topic</a:t>
            </a:r>
          </a:p>
          <a:p>
            <a:r>
              <a:rPr lang="en-AU" dirty="0" smtClean="0"/>
              <a:t>I do not have time to prepare lessons like this</a:t>
            </a:r>
          </a:p>
          <a:p>
            <a:r>
              <a:rPr lang="en-AU" dirty="0" smtClean="0"/>
              <a:t>My students will not persist enough to engage with the task</a:t>
            </a:r>
          </a:p>
          <a:p>
            <a:r>
              <a:rPr lang="en-AU" dirty="0" smtClean="0"/>
              <a:t>I am not sure I will be able to control the class</a:t>
            </a:r>
          </a:p>
          <a:p>
            <a:r>
              <a:rPr lang="en-AU" dirty="0" smtClean="0"/>
              <a:t>My students will not learn the mathematics by themselves. I need to tell them.</a:t>
            </a:r>
          </a:p>
          <a:p>
            <a:r>
              <a:rPr lang="en-AU" dirty="0" smtClean="0"/>
              <a:t>…</a:t>
            </a:r>
          </a:p>
          <a:p>
            <a:endParaRPr lang="en-AU" dirty="0" smtClean="0"/>
          </a:p>
          <a:p>
            <a:endParaRPr lang="en-AU" dirty="0" smtClean="0"/>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180084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Epmc</a:t>
            </a:r>
            <a:r>
              <a:rPr lang="en-AU" dirty="0" smtClean="0"/>
              <a:t> perimeter</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9921066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primary example</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9864758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AU" dirty="0"/>
          </a:p>
        </p:txBody>
      </p:sp>
      <p:sp>
        <p:nvSpPr>
          <p:cNvPr id="3" name="Content Placeholder 2"/>
          <p:cNvSpPr>
            <a:spLocks noGrp="1"/>
          </p:cNvSpPr>
          <p:nvPr>
            <p:ph idx="1"/>
          </p:nvPr>
        </p:nvSpPr>
        <p:spPr>
          <a:xfrm>
            <a:off x="457200" y="2420888"/>
            <a:ext cx="8229600" cy="3705275"/>
          </a:xfrm>
        </p:spPr>
        <p:txBody>
          <a:bodyPr/>
          <a:lstStyle/>
          <a:p>
            <a:r>
              <a:rPr lang="en-AU" dirty="0" smtClean="0"/>
              <a:t>There are many ways to find the difference between two numbers</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308379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Basketball scores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33048760"/>
              </p:ext>
            </p:extLst>
          </p:nvPr>
        </p:nvGraphicFramePr>
        <p:xfrm>
          <a:off x="1619672" y="1600200"/>
          <a:ext cx="4968552" cy="1280160"/>
        </p:xfrm>
        <a:graphic>
          <a:graphicData uri="http://schemas.openxmlformats.org/drawingml/2006/table">
            <a:tbl>
              <a:tblPr firstRow="1" bandRow="1">
                <a:tableStyleId>{5C22544A-7EE6-4342-B048-85BDC9FD1C3A}</a:tableStyleId>
              </a:tblPr>
              <a:tblGrid>
                <a:gridCol w="2075637"/>
                <a:gridCol w="2892915"/>
              </a:tblGrid>
              <a:tr h="370840">
                <a:tc>
                  <a:txBody>
                    <a:bodyPr/>
                    <a:lstStyle/>
                    <a:p>
                      <a:pPr algn="ctr"/>
                      <a:r>
                        <a:rPr lang="en-AU" sz="3600" dirty="0" smtClean="0">
                          <a:solidFill>
                            <a:schemeClr val="tx1"/>
                          </a:solidFill>
                        </a:rPr>
                        <a:t>Parrots</a:t>
                      </a:r>
                      <a:endParaRPr lang="en-AU" sz="3600" dirty="0">
                        <a:solidFill>
                          <a:schemeClr val="tx1"/>
                        </a:solidFill>
                      </a:endParaRPr>
                    </a:p>
                  </a:txBody>
                  <a:tcPr>
                    <a:noFill/>
                  </a:tcPr>
                </a:tc>
                <a:tc>
                  <a:txBody>
                    <a:bodyPr/>
                    <a:lstStyle/>
                    <a:p>
                      <a:pPr algn="ctr"/>
                      <a:r>
                        <a:rPr lang="en-AU" sz="3600" dirty="0" smtClean="0">
                          <a:solidFill>
                            <a:schemeClr val="tx1"/>
                          </a:solidFill>
                        </a:rPr>
                        <a:t>106</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Galahs</a:t>
                      </a:r>
                      <a:endParaRPr lang="en-AU" sz="3600" b="1" dirty="0">
                        <a:solidFill>
                          <a:schemeClr val="tx1"/>
                        </a:solidFill>
                      </a:endParaRPr>
                    </a:p>
                  </a:txBody>
                  <a:tcPr>
                    <a:noFill/>
                  </a:tcPr>
                </a:tc>
                <a:tc>
                  <a:txBody>
                    <a:bodyPr/>
                    <a:lstStyle/>
                    <a:p>
                      <a:pPr algn="ctr"/>
                      <a:r>
                        <a:rPr lang="en-AU" sz="3600" b="1" dirty="0" smtClean="0">
                          <a:solidFill>
                            <a:schemeClr val="tx1"/>
                          </a:solidFill>
                        </a:rPr>
                        <a:t>97</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did the Parrots win by?</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38276364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Basketball scores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31670834"/>
              </p:ext>
            </p:extLst>
          </p:nvPr>
        </p:nvGraphicFramePr>
        <p:xfrm>
          <a:off x="1619672" y="1600200"/>
          <a:ext cx="4968552" cy="1280160"/>
        </p:xfrm>
        <a:graphic>
          <a:graphicData uri="http://schemas.openxmlformats.org/drawingml/2006/table">
            <a:tbl>
              <a:tblPr firstRow="1" bandRow="1">
                <a:tableStyleId>{5C22544A-7EE6-4342-B048-85BDC9FD1C3A}</a:tableStyleId>
              </a:tblPr>
              <a:tblGrid>
                <a:gridCol w="2075637"/>
                <a:gridCol w="2892915"/>
              </a:tblGrid>
              <a:tr h="370840">
                <a:tc>
                  <a:txBody>
                    <a:bodyPr/>
                    <a:lstStyle/>
                    <a:p>
                      <a:pPr algn="ctr"/>
                      <a:r>
                        <a:rPr lang="en-AU" sz="3600" dirty="0" smtClean="0">
                          <a:solidFill>
                            <a:schemeClr val="tx1"/>
                          </a:solidFill>
                        </a:rPr>
                        <a:t>Wombats</a:t>
                      </a:r>
                      <a:endParaRPr lang="en-AU" sz="3600" dirty="0">
                        <a:solidFill>
                          <a:schemeClr val="tx1"/>
                        </a:solidFill>
                      </a:endParaRPr>
                    </a:p>
                  </a:txBody>
                  <a:tcPr>
                    <a:noFill/>
                  </a:tcPr>
                </a:tc>
                <a:tc>
                  <a:txBody>
                    <a:bodyPr/>
                    <a:lstStyle/>
                    <a:p>
                      <a:pPr algn="ctr"/>
                      <a:r>
                        <a:rPr lang="en-AU" sz="3600" dirty="0" smtClean="0">
                          <a:solidFill>
                            <a:schemeClr val="tx1"/>
                          </a:solidFill>
                        </a:rPr>
                        <a:t>26</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Possums</a:t>
                      </a:r>
                      <a:endParaRPr lang="en-AU" sz="3600" b="1" dirty="0">
                        <a:solidFill>
                          <a:schemeClr val="tx1"/>
                        </a:solidFill>
                      </a:endParaRPr>
                    </a:p>
                  </a:txBody>
                  <a:tcPr>
                    <a:noFill/>
                  </a:tcPr>
                </a:tc>
                <a:tc>
                  <a:txBody>
                    <a:bodyPr/>
                    <a:lstStyle/>
                    <a:p>
                      <a:pPr algn="ctr"/>
                      <a:r>
                        <a:rPr lang="en-AU" sz="3600" b="1" dirty="0" smtClean="0">
                          <a:solidFill>
                            <a:schemeClr val="tx1"/>
                          </a:solidFill>
                        </a:rPr>
                        <a:t>18</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did the Wombats win by?</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33310517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Enabling prompt(s)</a:t>
            </a:r>
            <a:endParaRPr lang="en-AU" dirty="0"/>
          </a:p>
        </p:txBody>
      </p:sp>
      <p:sp>
        <p:nvSpPr>
          <p:cNvPr id="3" name="Content Placeholder 2"/>
          <p:cNvSpPr>
            <a:spLocks noGrp="1"/>
          </p:cNvSpPr>
          <p:nvPr>
            <p:ph idx="1"/>
          </p:nvPr>
        </p:nvSpPr>
        <p:spPr/>
        <p:txBody>
          <a:bodyPr/>
          <a:lstStyle/>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9096333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Basketball scores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27497748"/>
              </p:ext>
            </p:extLst>
          </p:nvPr>
        </p:nvGraphicFramePr>
        <p:xfrm>
          <a:off x="1619672" y="1600200"/>
          <a:ext cx="4968552" cy="1280160"/>
        </p:xfrm>
        <a:graphic>
          <a:graphicData uri="http://schemas.openxmlformats.org/drawingml/2006/table">
            <a:tbl>
              <a:tblPr firstRow="1" bandRow="1">
                <a:tableStyleId>{5C22544A-7EE6-4342-B048-85BDC9FD1C3A}</a:tableStyleId>
              </a:tblPr>
              <a:tblGrid>
                <a:gridCol w="2075637"/>
                <a:gridCol w="2892915"/>
              </a:tblGrid>
              <a:tr h="370840">
                <a:tc>
                  <a:txBody>
                    <a:bodyPr/>
                    <a:lstStyle/>
                    <a:p>
                      <a:pPr algn="ctr"/>
                      <a:r>
                        <a:rPr lang="en-AU" sz="3600" dirty="0" smtClean="0">
                          <a:solidFill>
                            <a:schemeClr val="tx1"/>
                          </a:solidFill>
                        </a:rPr>
                        <a:t>Eels</a:t>
                      </a:r>
                      <a:endParaRPr lang="en-AU" sz="3600" dirty="0">
                        <a:solidFill>
                          <a:schemeClr val="tx1"/>
                        </a:solidFill>
                      </a:endParaRPr>
                    </a:p>
                  </a:txBody>
                  <a:tcPr>
                    <a:noFill/>
                  </a:tcPr>
                </a:tc>
                <a:tc>
                  <a:txBody>
                    <a:bodyPr/>
                    <a:lstStyle/>
                    <a:p>
                      <a:pPr algn="ctr"/>
                      <a:r>
                        <a:rPr lang="en-AU" sz="3600" dirty="0" smtClean="0">
                          <a:solidFill>
                            <a:schemeClr val="tx1"/>
                          </a:solidFill>
                        </a:rPr>
                        <a:t>18</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Carp</a:t>
                      </a:r>
                      <a:endParaRPr lang="en-AU" sz="3600" b="1" dirty="0">
                        <a:solidFill>
                          <a:schemeClr val="tx1"/>
                        </a:solidFill>
                      </a:endParaRPr>
                    </a:p>
                  </a:txBody>
                  <a:tcPr>
                    <a:noFill/>
                  </a:tcPr>
                </a:tc>
                <a:tc>
                  <a:txBody>
                    <a:bodyPr/>
                    <a:lstStyle/>
                    <a:p>
                      <a:pPr algn="ctr"/>
                      <a:r>
                        <a:rPr lang="en-AU" sz="3600" b="1" dirty="0" smtClean="0">
                          <a:solidFill>
                            <a:schemeClr val="tx1"/>
                          </a:solidFill>
                        </a:rPr>
                        <a:t>13</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did the Eels win by?</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18168349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Basketball scores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19415400"/>
              </p:ext>
            </p:extLst>
          </p:nvPr>
        </p:nvGraphicFramePr>
        <p:xfrm>
          <a:off x="1619672" y="1600200"/>
          <a:ext cx="4968552" cy="1280160"/>
        </p:xfrm>
        <a:graphic>
          <a:graphicData uri="http://schemas.openxmlformats.org/drawingml/2006/table">
            <a:tbl>
              <a:tblPr firstRow="1" bandRow="1">
                <a:tableStyleId>{5C22544A-7EE6-4342-B048-85BDC9FD1C3A}</a:tableStyleId>
              </a:tblPr>
              <a:tblGrid>
                <a:gridCol w="2075637"/>
                <a:gridCol w="2892915"/>
              </a:tblGrid>
              <a:tr h="370840">
                <a:tc>
                  <a:txBody>
                    <a:bodyPr/>
                    <a:lstStyle/>
                    <a:p>
                      <a:pPr algn="ctr"/>
                      <a:r>
                        <a:rPr lang="en-AU" sz="3600" dirty="0" smtClean="0">
                          <a:solidFill>
                            <a:schemeClr val="tx1"/>
                          </a:solidFill>
                        </a:rPr>
                        <a:t>Cats</a:t>
                      </a:r>
                      <a:endParaRPr lang="en-AU" sz="3600" dirty="0">
                        <a:solidFill>
                          <a:schemeClr val="tx1"/>
                        </a:solidFill>
                      </a:endParaRPr>
                    </a:p>
                  </a:txBody>
                  <a:tcPr>
                    <a:noFill/>
                  </a:tcPr>
                </a:tc>
                <a:tc>
                  <a:txBody>
                    <a:bodyPr/>
                    <a:lstStyle/>
                    <a:p>
                      <a:pPr algn="ctr"/>
                      <a:r>
                        <a:rPr lang="en-AU" sz="3600" dirty="0" smtClean="0">
                          <a:solidFill>
                            <a:schemeClr val="tx1"/>
                          </a:solidFill>
                        </a:rPr>
                        <a:t>8</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Dogs</a:t>
                      </a:r>
                      <a:endParaRPr lang="en-AU" sz="3600" b="1" dirty="0">
                        <a:solidFill>
                          <a:schemeClr val="tx1"/>
                        </a:solidFill>
                      </a:endParaRPr>
                    </a:p>
                  </a:txBody>
                  <a:tcPr>
                    <a:noFill/>
                  </a:tcPr>
                </a:tc>
                <a:tc>
                  <a:txBody>
                    <a:bodyPr/>
                    <a:lstStyle/>
                    <a:p>
                      <a:pPr algn="ctr"/>
                      <a:r>
                        <a:rPr lang="en-AU" sz="3600" b="1" dirty="0" smtClean="0">
                          <a:solidFill>
                            <a:schemeClr val="tx1"/>
                          </a:solidFill>
                        </a:rPr>
                        <a:t>3</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did the Cats win by?</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13330974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Extending prompt</a:t>
            </a:r>
            <a:endParaRPr lang="en-AU" dirty="0"/>
          </a:p>
        </p:txBody>
      </p:sp>
      <p:sp>
        <p:nvSpPr>
          <p:cNvPr id="3" name="Content Placeholder 2"/>
          <p:cNvSpPr>
            <a:spLocks noGrp="1"/>
          </p:cNvSpPr>
          <p:nvPr>
            <p:ph idx="1"/>
          </p:nvPr>
        </p:nvSpPr>
        <p:spPr/>
        <p:txBody>
          <a:bodyPr/>
          <a:lstStyle/>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875332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tx2"/>
                </a:solidFill>
              </a:rPr>
              <a:t>Even though such investigations can be made realistic and authentic…</a:t>
            </a:r>
            <a:endParaRPr lang="en-AU" dirty="0">
              <a:solidFill>
                <a:schemeClr val="tx2"/>
              </a:solidFill>
            </a:endParaRPr>
          </a:p>
        </p:txBody>
      </p:sp>
      <p:sp>
        <p:nvSpPr>
          <p:cNvPr id="3" name="Content Placeholder 2"/>
          <p:cNvSpPr>
            <a:spLocks noGrp="1"/>
          </p:cNvSpPr>
          <p:nvPr>
            <p:ph idx="1"/>
          </p:nvPr>
        </p:nvSpPr>
        <p:spPr>
          <a:xfrm>
            <a:off x="323528" y="1700808"/>
            <a:ext cx="8363272" cy="4896544"/>
          </a:xfrm>
        </p:spPr>
        <p:txBody>
          <a:bodyPr>
            <a:normAutofit fontScale="85000" lnSpcReduction="20000"/>
          </a:bodyPr>
          <a:lstStyle/>
          <a:p>
            <a:r>
              <a:rPr lang="en-AU" dirty="0" smtClean="0"/>
              <a:t>The </a:t>
            </a:r>
            <a:r>
              <a:rPr lang="en-AU" dirty="0"/>
              <a:t>maximum gradient of a ramp exceeding 1520mm in length shall be 1:14.</a:t>
            </a:r>
          </a:p>
          <a:p>
            <a:r>
              <a:rPr lang="en-AU" dirty="0"/>
              <a:t>Ramps shall be provided with landings at the top and bottom of the ramp and at 9m intervals for a ramp 1:14.</a:t>
            </a:r>
          </a:p>
          <a:p>
            <a:r>
              <a:rPr lang="en-AU" dirty="0"/>
              <a:t>The length of landings shall be not less than 1200mm.</a:t>
            </a:r>
          </a:p>
          <a:p>
            <a:r>
              <a:rPr lang="en-AU" dirty="0"/>
              <a:t>The gradient of ramps between landings will be consistent.</a:t>
            </a:r>
          </a:p>
          <a:p>
            <a:r>
              <a:rPr lang="en-AU" dirty="0"/>
              <a:t>Ramps shall be provided with handrails on both sides which do not encroach on the 1000mm minimum clear width.</a:t>
            </a:r>
          </a:p>
          <a:p>
            <a:r>
              <a:rPr lang="en-AU" dirty="0"/>
              <a:t>Angles of approach for ramps, walkways and landings is preferably zero degrees. </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dirty="0"/>
          </a:p>
        </p:txBody>
      </p:sp>
    </p:spTree>
    <p:extLst>
      <p:ext uri="{BB962C8B-B14F-4D97-AF65-F5344CB8AC3E}">
        <p14:creationId xmlns:p14="http://schemas.microsoft.com/office/powerpoint/2010/main" val="38153630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Darts scores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78588081"/>
              </p:ext>
            </p:extLst>
          </p:nvPr>
        </p:nvGraphicFramePr>
        <p:xfrm>
          <a:off x="1619672" y="1600200"/>
          <a:ext cx="4968552" cy="1280160"/>
        </p:xfrm>
        <a:graphic>
          <a:graphicData uri="http://schemas.openxmlformats.org/drawingml/2006/table">
            <a:tbl>
              <a:tblPr firstRow="1" bandRow="1">
                <a:tableStyleId>{5C22544A-7EE6-4342-B048-85BDC9FD1C3A}</a:tableStyleId>
              </a:tblPr>
              <a:tblGrid>
                <a:gridCol w="2075637"/>
                <a:gridCol w="2892915"/>
              </a:tblGrid>
              <a:tr h="370840">
                <a:tc>
                  <a:txBody>
                    <a:bodyPr/>
                    <a:lstStyle/>
                    <a:p>
                      <a:pPr algn="ctr"/>
                      <a:r>
                        <a:rPr lang="en-AU" sz="3600" dirty="0" smtClean="0">
                          <a:solidFill>
                            <a:schemeClr val="tx1"/>
                          </a:solidFill>
                        </a:rPr>
                        <a:t>Parrots</a:t>
                      </a:r>
                      <a:endParaRPr lang="en-AU" sz="3600" dirty="0">
                        <a:solidFill>
                          <a:schemeClr val="tx1"/>
                        </a:solidFill>
                      </a:endParaRPr>
                    </a:p>
                  </a:txBody>
                  <a:tcPr>
                    <a:noFill/>
                  </a:tcPr>
                </a:tc>
                <a:tc>
                  <a:txBody>
                    <a:bodyPr/>
                    <a:lstStyle/>
                    <a:p>
                      <a:pPr algn="ctr"/>
                      <a:r>
                        <a:rPr lang="en-AU" sz="3600" dirty="0" smtClean="0">
                          <a:solidFill>
                            <a:schemeClr val="tx1"/>
                          </a:solidFill>
                        </a:rPr>
                        <a:t>1005</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Galahs</a:t>
                      </a:r>
                      <a:endParaRPr lang="en-AU" sz="3600" b="1" dirty="0">
                        <a:solidFill>
                          <a:schemeClr val="tx1"/>
                        </a:solidFill>
                      </a:endParaRPr>
                    </a:p>
                  </a:txBody>
                  <a:tcPr>
                    <a:noFill/>
                  </a:tcPr>
                </a:tc>
                <a:tc>
                  <a:txBody>
                    <a:bodyPr/>
                    <a:lstStyle/>
                    <a:p>
                      <a:pPr algn="ctr"/>
                      <a:r>
                        <a:rPr lang="en-AU" sz="3600" b="1" dirty="0" smtClean="0">
                          <a:solidFill>
                            <a:schemeClr val="tx1"/>
                          </a:solidFill>
                        </a:rPr>
                        <a:t>988</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did the Parrots win by?</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31931456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Consolidating task(s)</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7749813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Football scores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71723049"/>
              </p:ext>
            </p:extLst>
          </p:nvPr>
        </p:nvGraphicFramePr>
        <p:xfrm>
          <a:off x="1619672" y="1600200"/>
          <a:ext cx="5904656" cy="1280160"/>
        </p:xfrm>
        <a:graphic>
          <a:graphicData uri="http://schemas.openxmlformats.org/drawingml/2006/table">
            <a:tbl>
              <a:tblPr firstRow="1" bandRow="1">
                <a:tableStyleId>{5C22544A-7EE6-4342-B048-85BDC9FD1C3A}</a:tableStyleId>
              </a:tblPr>
              <a:tblGrid>
                <a:gridCol w="2466699"/>
                <a:gridCol w="3437957"/>
              </a:tblGrid>
              <a:tr h="370840">
                <a:tc>
                  <a:txBody>
                    <a:bodyPr/>
                    <a:lstStyle/>
                    <a:p>
                      <a:pPr algn="ctr"/>
                      <a:r>
                        <a:rPr lang="en-AU" sz="3600" dirty="0" smtClean="0">
                          <a:solidFill>
                            <a:schemeClr val="tx1"/>
                          </a:solidFill>
                        </a:rPr>
                        <a:t>Seagulls</a:t>
                      </a:r>
                      <a:endParaRPr lang="en-AU" sz="3600" dirty="0">
                        <a:solidFill>
                          <a:schemeClr val="tx1"/>
                        </a:solidFill>
                      </a:endParaRPr>
                    </a:p>
                  </a:txBody>
                  <a:tcPr>
                    <a:noFill/>
                  </a:tcPr>
                </a:tc>
                <a:tc>
                  <a:txBody>
                    <a:bodyPr/>
                    <a:lstStyle/>
                    <a:p>
                      <a:pPr algn="ctr"/>
                      <a:r>
                        <a:rPr lang="en-AU" sz="3600" dirty="0" smtClean="0">
                          <a:solidFill>
                            <a:schemeClr val="tx1"/>
                          </a:solidFill>
                        </a:rPr>
                        <a:t>63</a:t>
                      </a:r>
                      <a:endParaRPr lang="en-AU" sz="3600" dirty="0">
                        <a:solidFill>
                          <a:schemeClr val="tx1"/>
                        </a:solidFill>
                      </a:endParaRPr>
                    </a:p>
                  </a:txBody>
                  <a:tcPr>
                    <a:noFill/>
                  </a:tcPr>
                </a:tc>
              </a:tr>
              <a:tr h="370840">
                <a:tc>
                  <a:txBody>
                    <a:bodyPr/>
                    <a:lstStyle/>
                    <a:p>
                      <a:pPr algn="ctr"/>
                      <a:r>
                        <a:rPr lang="en-AU" sz="3600" b="1" dirty="0" smtClean="0">
                          <a:solidFill>
                            <a:schemeClr val="tx1"/>
                          </a:solidFill>
                        </a:rPr>
                        <a:t>Kingfishers</a:t>
                      </a:r>
                      <a:endParaRPr lang="en-AU" sz="3600" b="1" dirty="0">
                        <a:solidFill>
                          <a:schemeClr val="tx1"/>
                        </a:solidFill>
                      </a:endParaRPr>
                    </a:p>
                  </a:txBody>
                  <a:tcPr>
                    <a:noFill/>
                  </a:tcPr>
                </a:tc>
                <a:tc>
                  <a:txBody>
                    <a:bodyPr/>
                    <a:lstStyle/>
                    <a:p>
                      <a:pPr algn="ctr"/>
                      <a:r>
                        <a:rPr lang="en-AU" sz="3600" b="1" dirty="0" smtClean="0">
                          <a:solidFill>
                            <a:schemeClr val="tx1"/>
                          </a:solidFill>
                        </a:rPr>
                        <a:t>55</a:t>
                      </a:r>
                      <a:endParaRPr lang="en-AU" sz="3600" b="1" dirty="0">
                        <a:solidFill>
                          <a:schemeClr val="tx1"/>
                        </a:solidFill>
                      </a:endParaRPr>
                    </a:p>
                  </a:txBody>
                  <a:tcPr>
                    <a:noFill/>
                  </a:tcPr>
                </a:tc>
              </a:tr>
            </a:tbl>
          </a:graphicData>
        </a:graphic>
      </p:graphicFrame>
      <p:sp>
        <p:nvSpPr>
          <p:cNvPr id="4" name="Footer Placeholder 3"/>
          <p:cNvSpPr>
            <a:spLocks noGrp="1"/>
          </p:cNvSpPr>
          <p:nvPr>
            <p:ph type="ftr" sz="quarter" idx="11"/>
          </p:nvPr>
        </p:nvSpPr>
        <p:spPr/>
        <p:txBody>
          <a:bodyPr/>
          <a:lstStyle/>
          <a:p>
            <a:r>
              <a:rPr lang="en-AU" smtClean="0"/>
              <a:t>Sullivan MAT Nov 2013</a:t>
            </a:r>
            <a:endParaRPr lang="en-AU"/>
          </a:p>
        </p:txBody>
      </p:sp>
      <p:sp>
        <p:nvSpPr>
          <p:cNvPr id="6" name="TextBox 5"/>
          <p:cNvSpPr txBox="1"/>
          <p:nvPr/>
        </p:nvSpPr>
        <p:spPr>
          <a:xfrm>
            <a:off x="611560" y="3645024"/>
            <a:ext cx="7532511" cy="1569660"/>
          </a:xfrm>
          <a:prstGeom prst="rect">
            <a:avLst/>
          </a:prstGeom>
          <a:noFill/>
        </p:spPr>
        <p:txBody>
          <a:bodyPr wrap="none" rtlCol="0">
            <a:spAutoFit/>
          </a:bodyPr>
          <a:lstStyle/>
          <a:p>
            <a:r>
              <a:rPr lang="en-AU" sz="3200" dirty="0" smtClean="0"/>
              <a:t>How much more did the Seagulls score?</a:t>
            </a:r>
          </a:p>
          <a:p>
            <a:endParaRPr lang="en-AU" sz="3200" dirty="0"/>
          </a:p>
          <a:p>
            <a:r>
              <a:rPr lang="en-AU" sz="3200" dirty="0" smtClean="0"/>
              <a:t>(Work out the answer in two different ways)</a:t>
            </a:r>
            <a:endParaRPr lang="en-AU" sz="3200" dirty="0"/>
          </a:p>
        </p:txBody>
      </p:sp>
    </p:spTree>
    <p:extLst>
      <p:ext uri="{BB962C8B-B14F-4D97-AF65-F5344CB8AC3E}">
        <p14:creationId xmlns:p14="http://schemas.microsoft.com/office/powerpoint/2010/main" val="17362128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junior secondary lesson</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39268518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Surface area = 22</a:t>
            </a:r>
            <a:endParaRPr lang="en-AU" dirty="0"/>
          </a:p>
        </p:txBody>
      </p:sp>
      <p:sp>
        <p:nvSpPr>
          <p:cNvPr id="3" name="Content Placeholder 2"/>
          <p:cNvSpPr>
            <a:spLocks noGrp="1"/>
          </p:cNvSpPr>
          <p:nvPr>
            <p:ph idx="1"/>
          </p:nvPr>
        </p:nvSpPr>
        <p:spPr/>
        <p:txBody>
          <a:bodyPr/>
          <a:lstStyle/>
          <a:p>
            <a:r>
              <a:rPr lang="en-US" dirty="0"/>
              <a:t>A rectangular prism is made from cubes.</a:t>
            </a:r>
            <a:endParaRPr lang="en-AU" dirty="0"/>
          </a:p>
          <a:p>
            <a:r>
              <a:rPr lang="en-US" dirty="0"/>
              <a:t>It has a surface area of 22 square units.</a:t>
            </a:r>
            <a:endParaRPr lang="en-AU" dirty="0"/>
          </a:p>
          <a:p>
            <a:r>
              <a:rPr lang="en-US" dirty="0"/>
              <a:t>Draw what the rectangular prism might look like?</a:t>
            </a:r>
            <a:endParaRPr lang="en-AU" dirty="0"/>
          </a:p>
          <a:p>
            <a:endParaRPr lang="en-AU" dirty="0"/>
          </a:p>
        </p:txBody>
      </p:sp>
      <p:sp>
        <p:nvSpPr>
          <p:cNvPr id="4" name="Footer Placeholder 3"/>
          <p:cNvSpPr>
            <a:spLocks noGrp="1"/>
          </p:cNvSpPr>
          <p:nvPr>
            <p:ph type="ftr" sz="quarter" idx="11"/>
          </p:nvPr>
        </p:nvSpPr>
        <p:spPr/>
        <p:txBody>
          <a:bodyPr/>
          <a:lstStyle/>
          <a:p>
            <a:r>
              <a:rPr lang="en-AU" smtClean="0"/>
              <a:t>Southern Adelaide Region</a:t>
            </a:r>
            <a:endParaRPr lang="en-AU" dirty="0"/>
          </a:p>
        </p:txBody>
      </p:sp>
    </p:spTree>
    <p:extLst>
      <p:ext uri="{BB962C8B-B14F-4D97-AF65-F5344CB8AC3E}">
        <p14:creationId xmlns:p14="http://schemas.microsoft.com/office/powerpoint/2010/main" val="10138741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Enabling prompt</a:t>
            </a:r>
            <a:r>
              <a:rPr lang="en-US" b="1" dirty="0" smtClean="0"/>
              <a:t>:</a:t>
            </a:r>
            <a:endParaRPr lang="en-AU" dirty="0"/>
          </a:p>
        </p:txBody>
      </p:sp>
      <p:sp>
        <p:nvSpPr>
          <p:cNvPr id="3" name="Content Placeholder 2"/>
          <p:cNvSpPr>
            <a:spLocks noGrp="1"/>
          </p:cNvSpPr>
          <p:nvPr>
            <p:ph idx="1"/>
          </p:nvPr>
        </p:nvSpPr>
        <p:spPr/>
        <p:txBody>
          <a:bodyPr/>
          <a:lstStyle/>
          <a:p>
            <a:r>
              <a:rPr lang="en-US" dirty="0" smtClean="0"/>
              <a:t>Arrange </a:t>
            </a:r>
            <a:r>
              <a:rPr lang="en-US" dirty="0"/>
              <a:t>a small number of cubes into a rectangular prism, then calculate the volume and surface area. </a:t>
            </a:r>
            <a:endParaRPr lang="en-AU" dirty="0"/>
          </a:p>
          <a:p>
            <a:endParaRPr lang="en-AU" dirty="0"/>
          </a:p>
        </p:txBody>
      </p:sp>
      <p:sp>
        <p:nvSpPr>
          <p:cNvPr id="4" name="Footer Placeholder 3"/>
          <p:cNvSpPr>
            <a:spLocks noGrp="1"/>
          </p:cNvSpPr>
          <p:nvPr>
            <p:ph type="ftr" sz="quarter" idx="11"/>
          </p:nvPr>
        </p:nvSpPr>
        <p:spPr/>
        <p:txBody>
          <a:bodyPr/>
          <a:lstStyle/>
          <a:p>
            <a:r>
              <a:rPr lang="en-AU" smtClean="0"/>
              <a:t>Southern Adelaide Region</a:t>
            </a:r>
            <a:endParaRPr lang="en-AU" dirty="0"/>
          </a:p>
        </p:txBody>
      </p:sp>
    </p:spTree>
    <p:extLst>
      <p:ext uri="{BB962C8B-B14F-4D97-AF65-F5344CB8AC3E}">
        <p14:creationId xmlns:p14="http://schemas.microsoft.com/office/powerpoint/2010/main" val="32727655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Extending prompt</a:t>
            </a:r>
            <a:r>
              <a:rPr lang="en-US" b="1" dirty="0" smtClean="0"/>
              <a:t>:</a:t>
            </a:r>
            <a:endParaRPr lang="en-AU" dirty="0"/>
          </a:p>
        </p:txBody>
      </p:sp>
      <p:sp>
        <p:nvSpPr>
          <p:cNvPr id="3" name="Content Placeholder 2"/>
          <p:cNvSpPr>
            <a:spLocks noGrp="1"/>
          </p:cNvSpPr>
          <p:nvPr>
            <p:ph idx="1"/>
          </p:nvPr>
        </p:nvSpPr>
        <p:spPr/>
        <p:txBody>
          <a:bodyPr/>
          <a:lstStyle/>
          <a:p>
            <a:r>
              <a:rPr lang="en-US" dirty="0" smtClean="0"/>
              <a:t>The </a:t>
            </a:r>
            <a:r>
              <a:rPr lang="en-US" dirty="0"/>
              <a:t>surface area of a closed rectangular prism is 94 cm</a:t>
            </a:r>
            <a:r>
              <a:rPr lang="en-US" baseline="30000" dirty="0"/>
              <a:t>2</a:t>
            </a:r>
            <a:r>
              <a:rPr lang="en-US" dirty="0"/>
              <a:t>. </a:t>
            </a:r>
            <a:endParaRPr lang="en-AU" dirty="0"/>
          </a:p>
          <a:p>
            <a:r>
              <a:rPr lang="en-US" dirty="0"/>
              <a:t>What might be the dimensions of the prism?</a:t>
            </a:r>
            <a:endParaRPr lang="en-AU" dirty="0"/>
          </a:p>
          <a:p>
            <a:endParaRPr lang="en-AU" dirty="0"/>
          </a:p>
        </p:txBody>
      </p:sp>
      <p:sp>
        <p:nvSpPr>
          <p:cNvPr id="4" name="Footer Placeholder 3"/>
          <p:cNvSpPr>
            <a:spLocks noGrp="1"/>
          </p:cNvSpPr>
          <p:nvPr>
            <p:ph type="ftr" sz="quarter" idx="11"/>
          </p:nvPr>
        </p:nvSpPr>
        <p:spPr/>
        <p:txBody>
          <a:bodyPr/>
          <a:lstStyle/>
          <a:p>
            <a:r>
              <a:rPr lang="en-AU" smtClean="0"/>
              <a:t>Southern Adelaide Region</a:t>
            </a:r>
            <a:endParaRPr lang="en-AU" dirty="0"/>
          </a:p>
        </p:txBody>
      </p:sp>
    </p:spTree>
    <p:extLst>
      <p:ext uri="{BB962C8B-B14F-4D97-AF65-F5344CB8AC3E}">
        <p14:creationId xmlns:p14="http://schemas.microsoft.com/office/powerpoint/2010/main" val="26196340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consolidating task</a:t>
            </a:r>
            <a:endParaRPr lang="en-AU" dirty="0"/>
          </a:p>
        </p:txBody>
      </p:sp>
      <p:sp>
        <p:nvSpPr>
          <p:cNvPr id="3" name="Content Placeholder 2"/>
          <p:cNvSpPr>
            <a:spLocks noGrp="1"/>
          </p:cNvSpPr>
          <p:nvPr>
            <p:ph idx="1"/>
          </p:nvPr>
        </p:nvSpPr>
        <p:spPr/>
        <p:txBody>
          <a:bodyPr/>
          <a:lstStyle/>
          <a:p>
            <a:r>
              <a:rPr lang="en-US" dirty="0"/>
              <a:t>The surface area of a closed rectangular prism is 46 cm</a:t>
            </a:r>
            <a:r>
              <a:rPr lang="en-US" baseline="30000" dirty="0"/>
              <a:t>2</a:t>
            </a:r>
            <a:r>
              <a:rPr lang="en-US" dirty="0"/>
              <a:t>.</a:t>
            </a:r>
            <a:endParaRPr lang="en-AU" dirty="0"/>
          </a:p>
          <a:p>
            <a:r>
              <a:rPr lang="en-US" dirty="0"/>
              <a:t>What might be the dimensions of the prism?</a:t>
            </a:r>
            <a:endParaRPr lang="en-AU" dirty="0"/>
          </a:p>
          <a:p>
            <a:endParaRPr lang="en-AU" dirty="0"/>
          </a:p>
        </p:txBody>
      </p:sp>
      <p:sp>
        <p:nvSpPr>
          <p:cNvPr id="5" name="Footer Placeholder 4"/>
          <p:cNvSpPr>
            <a:spLocks noGrp="1"/>
          </p:cNvSpPr>
          <p:nvPr>
            <p:ph type="ftr" sz="quarter" idx="11"/>
          </p:nvPr>
        </p:nvSpPr>
        <p:spPr/>
        <p:txBody>
          <a:bodyPr/>
          <a:lstStyle/>
          <a:p>
            <a:r>
              <a:rPr lang="en-AU" smtClean="0"/>
              <a:t>Southern Adelaide Region</a:t>
            </a:r>
            <a:endParaRPr lang="en-AU" dirty="0"/>
          </a:p>
        </p:txBody>
      </p:sp>
    </p:spTree>
    <p:extLst>
      <p:ext uri="{BB962C8B-B14F-4D97-AF65-F5344CB8AC3E}">
        <p14:creationId xmlns:p14="http://schemas.microsoft.com/office/powerpoint/2010/main" val="13341926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does that task do?</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74063167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does the curriculum say?</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15360054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1"/>
                </a:solidFill>
              </a:rPr>
              <a:t>Or even extended to</a:t>
            </a:r>
            <a:endParaRPr lang="en-AU" dirty="0">
              <a:solidFill>
                <a:schemeClr val="accent1"/>
              </a:solidFill>
            </a:endParaRPr>
          </a:p>
        </p:txBody>
      </p:sp>
      <p:sp>
        <p:nvSpPr>
          <p:cNvPr id="3" name="Content Placeholder 2"/>
          <p:cNvSpPr>
            <a:spLocks noGrp="1"/>
          </p:cNvSpPr>
          <p:nvPr>
            <p:ph idx="1"/>
          </p:nvPr>
        </p:nvSpPr>
        <p:spPr/>
        <p:txBody>
          <a:bodyPr/>
          <a:lstStyle/>
          <a:p>
            <a:r>
              <a:rPr lang="en-AU" dirty="0" smtClean="0"/>
              <a:t>Design a ramp for some stairs at the school which do not </a:t>
            </a:r>
            <a:r>
              <a:rPr lang="en-AU" dirty="0"/>
              <a:t>yet have a </a:t>
            </a:r>
            <a:r>
              <a:rPr lang="en-AU" dirty="0" smtClean="0"/>
              <a:t>ramp</a:t>
            </a:r>
          </a:p>
          <a:p>
            <a:r>
              <a:rPr lang="en-AU" dirty="0" smtClean="0"/>
              <a:t>And write a report for the School Council</a:t>
            </a: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6525036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a:xfrm>
            <a:off x="457200" y="764704"/>
            <a:ext cx="8229600" cy="5616624"/>
          </a:xfrm>
        </p:spPr>
        <p:txBody>
          <a:bodyPr>
            <a:normAutofit fontScale="70000" lnSpcReduction="20000"/>
          </a:bodyPr>
          <a:lstStyle/>
          <a:p>
            <a:pPr marL="0" indent="0">
              <a:buNone/>
            </a:pPr>
            <a:r>
              <a:rPr lang="en-US" sz="3400" b="1" dirty="0"/>
              <a:t>YEAR 7</a:t>
            </a:r>
            <a:endParaRPr lang="en-AU" sz="3400" dirty="0"/>
          </a:p>
          <a:p>
            <a:r>
              <a:rPr lang="en-US" sz="3400" dirty="0"/>
              <a:t>Establish the formulas for areas of rectangles, triangles and parallelograms and use these in problem solving </a:t>
            </a:r>
            <a:endParaRPr lang="en-AU" sz="3400" dirty="0"/>
          </a:p>
          <a:p>
            <a:r>
              <a:rPr lang="en-US" sz="3400" dirty="0"/>
              <a:t>Calculate volumes of rectangular prisms </a:t>
            </a:r>
            <a:endParaRPr lang="en-AU" sz="3400" dirty="0"/>
          </a:p>
          <a:p>
            <a:pPr marL="0" indent="0">
              <a:buNone/>
            </a:pPr>
            <a:endParaRPr lang="en-AU" sz="3400" dirty="0"/>
          </a:p>
          <a:p>
            <a:pPr marL="0" indent="0">
              <a:buNone/>
            </a:pPr>
            <a:r>
              <a:rPr lang="en-US" sz="3400" b="1" dirty="0"/>
              <a:t>YEAR 8</a:t>
            </a:r>
            <a:endParaRPr lang="en-AU" sz="3400" dirty="0"/>
          </a:p>
          <a:p>
            <a:r>
              <a:rPr lang="en-US" sz="3400" dirty="0"/>
              <a:t>Choose appropriate units of measurement for area and </a:t>
            </a:r>
            <a:r>
              <a:rPr lang="en-US" sz="3400" u="sng" dirty="0">
                <a:hlinkClick r:id="rId2" tooltip="Display the glossary entry for 'volume'"/>
              </a:rPr>
              <a:t>volume</a:t>
            </a:r>
            <a:r>
              <a:rPr lang="en-US" sz="3400" dirty="0"/>
              <a:t> and convert from one unit to another </a:t>
            </a:r>
            <a:endParaRPr lang="en-AU" sz="3400" dirty="0"/>
          </a:p>
          <a:p>
            <a:r>
              <a:rPr lang="en-US" sz="3400" dirty="0"/>
              <a:t>Find perimeters and areas of parallelograms, trapeziums, rhombuses and kites </a:t>
            </a:r>
            <a:endParaRPr lang="en-AU" sz="3400" dirty="0"/>
          </a:p>
          <a:p>
            <a:r>
              <a:rPr lang="en-US" sz="3400" dirty="0"/>
              <a:t>Investigate the relationship between features of circles such as circumference, area, radius and diameter. Use formulas to solve problems involving circumference and area </a:t>
            </a:r>
            <a:endParaRPr lang="en-AU" sz="3400" dirty="0"/>
          </a:p>
          <a:p>
            <a:r>
              <a:rPr lang="en-US" sz="3400" dirty="0"/>
              <a:t>Develop the formulas for volumes of rectangular and triangular prisms and prisms in general. Use formulas to solve problems involving </a:t>
            </a:r>
            <a:r>
              <a:rPr lang="en-US" sz="3400" u="sng" dirty="0">
                <a:hlinkClick r:id="rId2" tooltip="Display the glossary entry for 'volume'"/>
              </a:rPr>
              <a:t>volume</a:t>
            </a:r>
            <a:r>
              <a:rPr lang="en-US" sz="3400" dirty="0"/>
              <a:t> </a:t>
            </a:r>
            <a:endParaRPr lang="en-AU" sz="3400" dirty="0"/>
          </a:p>
          <a:p>
            <a:endParaRPr lang="en-AU" dirty="0"/>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288501125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Year 9</a:t>
            </a:r>
            <a:endParaRPr lang="en-AU" dirty="0"/>
          </a:p>
        </p:txBody>
      </p:sp>
      <p:sp>
        <p:nvSpPr>
          <p:cNvPr id="3" name="Content Placeholder 2"/>
          <p:cNvSpPr>
            <a:spLocks noGrp="1"/>
          </p:cNvSpPr>
          <p:nvPr>
            <p:ph idx="1"/>
          </p:nvPr>
        </p:nvSpPr>
        <p:spPr/>
        <p:txBody>
          <a:bodyPr/>
          <a:lstStyle/>
          <a:p>
            <a:pPr lvl="0"/>
            <a:r>
              <a:rPr lang="en-AU" dirty="0"/>
              <a:t>to solve problems involving circumference and area of circles and part circles, and the surface area and volume of prisms and cylinders</a:t>
            </a:r>
          </a:p>
          <a:p>
            <a:endParaRPr lang="en-AU" dirty="0"/>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295675815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AU" sz="4000" dirty="0" smtClean="0">
                <a:solidFill>
                  <a:schemeClr val="tx2"/>
                </a:solidFill>
              </a:rPr>
              <a:t>Describing the proficiencies</a:t>
            </a:r>
            <a:endParaRPr lang="en-US" sz="4000" dirty="0">
              <a:solidFill>
                <a:schemeClr val="tx2"/>
              </a:solidFill>
            </a:endParaRPr>
          </a:p>
        </p:txBody>
      </p:sp>
      <p:sp>
        <p:nvSpPr>
          <p:cNvPr id="81923" name="Rectangle 3"/>
          <p:cNvSpPr>
            <a:spLocks noGrp="1" noChangeArrowheads="1"/>
          </p:cNvSpPr>
          <p:nvPr>
            <p:ph idx="1"/>
          </p:nvPr>
        </p:nvSpPr>
        <p:spPr>
          <a:xfrm>
            <a:off x="251520" y="1268760"/>
            <a:ext cx="8712968" cy="4857403"/>
          </a:xfrm>
        </p:spPr>
        <p:txBody>
          <a:bodyPr>
            <a:normAutofit fontScale="92500" lnSpcReduction="10000"/>
          </a:bodyPr>
          <a:lstStyle/>
          <a:p>
            <a:r>
              <a:rPr lang="en-AU" dirty="0" smtClean="0">
                <a:solidFill>
                  <a:schemeClr val="accent2"/>
                </a:solidFill>
              </a:rPr>
              <a:t>Understanding </a:t>
            </a:r>
          </a:p>
          <a:p>
            <a:pPr lvl="1"/>
            <a:r>
              <a:rPr lang="en-AU" dirty="0" smtClean="0"/>
              <a:t>(connecting, representing, identifying, describing, interpreting, sorting, …)</a:t>
            </a:r>
            <a:endParaRPr lang="en-AU" dirty="0"/>
          </a:p>
          <a:p>
            <a:r>
              <a:rPr lang="en-AU" dirty="0" smtClean="0">
                <a:solidFill>
                  <a:schemeClr val="accent2"/>
                </a:solidFill>
              </a:rPr>
              <a:t>Fluency </a:t>
            </a:r>
          </a:p>
          <a:p>
            <a:pPr lvl="1"/>
            <a:r>
              <a:rPr lang="en-AU" dirty="0" smtClean="0"/>
              <a:t>(calculating, recognising, choosing, recalling, manipulating, …)</a:t>
            </a:r>
            <a:endParaRPr lang="en-AU" dirty="0"/>
          </a:p>
          <a:p>
            <a:r>
              <a:rPr lang="en-AU" dirty="0">
                <a:solidFill>
                  <a:schemeClr val="accent2"/>
                </a:solidFill>
              </a:rPr>
              <a:t>Problem </a:t>
            </a:r>
            <a:r>
              <a:rPr lang="en-AU" dirty="0" smtClean="0">
                <a:solidFill>
                  <a:schemeClr val="accent2"/>
                </a:solidFill>
              </a:rPr>
              <a:t>solving </a:t>
            </a:r>
          </a:p>
          <a:p>
            <a:pPr lvl="1"/>
            <a:r>
              <a:rPr lang="en-AU" dirty="0" smtClean="0"/>
              <a:t>(applying, designing, planning, checking, imagining, …)</a:t>
            </a:r>
            <a:endParaRPr lang="en-AU" dirty="0"/>
          </a:p>
          <a:p>
            <a:r>
              <a:rPr lang="en-AU" dirty="0" smtClean="0">
                <a:solidFill>
                  <a:schemeClr val="accent2"/>
                </a:solidFill>
              </a:rPr>
              <a:t>Reasoning </a:t>
            </a:r>
          </a:p>
          <a:p>
            <a:pPr lvl="1"/>
            <a:r>
              <a:rPr lang="en-AU" dirty="0" smtClean="0"/>
              <a:t>(explaining, justifying, comparing and contrasting, inferring, deducing, proving, …)</a:t>
            </a:r>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Southern Adelaide Region</a:t>
            </a:r>
            <a:endParaRPr lang="en-AU"/>
          </a:p>
        </p:txBody>
      </p:sp>
    </p:spTree>
    <p:extLst>
      <p:ext uri="{BB962C8B-B14F-4D97-AF65-F5344CB8AC3E}">
        <p14:creationId xmlns:p14="http://schemas.microsoft.com/office/powerpoint/2010/main" val="300660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2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192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192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2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192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192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19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b="1" dirty="0"/>
              <a:t>Connecting to the proficiencies: </a:t>
            </a:r>
            <a:endParaRPr lang="en-AU" dirty="0"/>
          </a:p>
        </p:txBody>
      </p:sp>
      <p:sp>
        <p:nvSpPr>
          <p:cNvPr id="3" name="Content Placeholder 2"/>
          <p:cNvSpPr>
            <a:spLocks noGrp="1"/>
          </p:cNvSpPr>
          <p:nvPr>
            <p:ph idx="1"/>
          </p:nvPr>
        </p:nvSpPr>
        <p:spPr>
          <a:xfrm>
            <a:off x="179512" y="908720"/>
            <a:ext cx="8712968" cy="5616624"/>
          </a:xfrm>
        </p:spPr>
        <p:txBody>
          <a:bodyPr>
            <a:noAutofit/>
          </a:bodyPr>
          <a:lstStyle/>
          <a:p>
            <a:r>
              <a:rPr lang="en-AU" sz="2400" dirty="0" smtClean="0"/>
              <a:t>YEAR </a:t>
            </a:r>
            <a:r>
              <a:rPr lang="en-AU" sz="2400" dirty="0"/>
              <a:t>7</a:t>
            </a:r>
          </a:p>
          <a:p>
            <a:pPr lvl="1"/>
            <a:r>
              <a:rPr lang="en-AU" sz="2000" i="1" dirty="0"/>
              <a:t>Understanding</a:t>
            </a:r>
            <a:r>
              <a:rPr lang="en-AU" sz="2000" dirty="0"/>
              <a:t> includes making connections between representations …</a:t>
            </a:r>
          </a:p>
          <a:p>
            <a:pPr lvl="1"/>
            <a:r>
              <a:rPr lang="en-AU" sz="2000" i="1" dirty="0"/>
              <a:t>Fluency</a:t>
            </a:r>
            <a:r>
              <a:rPr lang="en-AU" sz="2000" dirty="0"/>
              <a:t> includes …calculating areas of shapes and volumes of prisms</a:t>
            </a:r>
          </a:p>
          <a:p>
            <a:pPr lvl="1"/>
            <a:r>
              <a:rPr lang="en-AU" sz="2000" i="1" dirty="0"/>
              <a:t>Problem Solving</a:t>
            </a:r>
            <a:r>
              <a:rPr lang="en-AU" sz="2000" dirty="0"/>
              <a:t> includes formulating and solving authentic problems using  Measurements</a:t>
            </a:r>
          </a:p>
          <a:p>
            <a:pPr lvl="1"/>
            <a:r>
              <a:rPr lang="en-AU" sz="2000" i="1" dirty="0"/>
              <a:t>Reasoning</a:t>
            </a:r>
            <a:r>
              <a:rPr lang="en-AU" sz="2000" dirty="0"/>
              <a:t> includes investigating strategies to perform calculations </a:t>
            </a:r>
            <a:r>
              <a:rPr lang="en-AU" sz="2000" dirty="0" smtClean="0"/>
              <a:t>efficiently</a:t>
            </a:r>
            <a:endParaRPr lang="en-AU" sz="2000" dirty="0"/>
          </a:p>
          <a:p>
            <a:r>
              <a:rPr lang="en-US" sz="2400" dirty="0"/>
              <a:t>YEAR 8</a:t>
            </a:r>
            <a:endParaRPr lang="en-AU" sz="2400" dirty="0"/>
          </a:p>
          <a:p>
            <a:pPr lvl="1"/>
            <a:r>
              <a:rPr lang="en-US" sz="2000" i="1" dirty="0"/>
              <a:t>Understanding </a:t>
            </a:r>
            <a:r>
              <a:rPr lang="en-US" sz="2000" dirty="0"/>
              <a:t>includes explaining measurements of </a:t>
            </a:r>
            <a:r>
              <a:rPr lang="en-US" sz="2000" u="sng" dirty="0">
                <a:hlinkClick r:id="rId2" tooltip="Display the glossary entry for 'perimeter'"/>
              </a:rPr>
              <a:t>perimeter</a:t>
            </a:r>
            <a:r>
              <a:rPr lang="en-US" sz="2000" dirty="0"/>
              <a:t> and </a:t>
            </a:r>
            <a:r>
              <a:rPr lang="en-US" sz="2000" dirty="0" smtClean="0"/>
              <a:t>area</a:t>
            </a:r>
            <a:endParaRPr lang="en-AU" sz="2000" dirty="0"/>
          </a:p>
          <a:p>
            <a:pPr lvl="1"/>
            <a:r>
              <a:rPr lang="en-US" sz="2000" i="1" dirty="0"/>
              <a:t>Fluency </a:t>
            </a:r>
            <a:r>
              <a:rPr lang="en-US" sz="2000" dirty="0"/>
              <a:t>includes evaluating perimeters, areas of common shapes and their volumes and three dimensional objects</a:t>
            </a:r>
            <a:endParaRPr lang="en-AU" sz="2000" dirty="0"/>
          </a:p>
          <a:p>
            <a:pPr lvl="1"/>
            <a:r>
              <a:rPr lang="en-US" sz="2000" i="1" dirty="0"/>
              <a:t>Problem Solving</a:t>
            </a:r>
            <a:r>
              <a:rPr lang="en-US" sz="2000" dirty="0"/>
              <a:t> includes formulating, and modeling practical situations involving … areas and perimeters of common shapes,</a:t>
            </a:r>
            <a:endParaRPr lang="en-AU" sz="2000" dirty="0"/>
          </a:p>
          <a:p>
            <a:pPr lvl="1"/>
            <a:r>
              <a:rPr lang="en-US" sz="2000" i="1" dirty="0"/>
              <a:t>Reasoning</a:t>
            </a:r>
            <a:r>
              <a:rPr lang="en-US" sz="2000" dirty="0"/>
              <a:t> justifying the result of a calculation or estimation as </a:t>
            </a:r>
            <a:r>
              <a:rPr lang="en-US" sz="2000" dirty="0" smtClean="0"/>
              <a:t>reasonable</a:t>
            </a:r>
            <a:endParaRPr lang="en-AU" sz="2000" dirty="0"/>
          </a:p>
          <a:p>
            <a:endParaRPr lang="en-AU" sz="2400" dirty="0"/>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21970205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achievement standards</a:t>
            </a:r>
            <a:r>
              <a:rPr lang="en-US" dirty="0" smtClean="0"/>
              <a:t>:</a:t>
            </a:r>
            <a:endParaRPr lang="en-AU" dirty="0"/>
          </a:p>
        </p:txBody>
      </p:sp>
      <p:sp>
        <p:nvSpPr>
          <p:cNvPr id="3" name="Content Placeholder 2"/>
          <p:cNvSpPr>
            <a:spLocks noGrp="1"/>
          </p:cNvSpPr>
          <p:nvPr>
            <p:ph idx="1"/>
          </p:nvPr>
        </p:nvSpPr>
        <p:spPr/>
        <p:txBody>
          <a:bodyPr>
            <a:normAutofit lnSpcReduction="10000"/>
          </a:bodyPr>
          <a:lstStyle/>
          <a:p>
            <a:r>
              <a:rPr lang="en-AU" dirty="0" smtClean="0"/>
              <a:t>By </a:t>
            </a:r>
            <a:r>
              <a:rPr lang="en-AU" dirty="0"/>
              <a:t>the end of Year 7, students use formulas for the area and </a:t>
            </a:r>
            <a:r>
              <a:rPr lang="en-US" dirty="0">
                <a:hlinkClick r:id="rId2" tooltip="Display the glossary entry for 'perimeter'"/>
              </a:rPr>
              <a:t>perimeter</a:t>
            </a:r>
            <a:r>
              <a:rPr lang="en-AU" dirty="0"/>
              <a:t> of rectangles and calculate volumes of rectangular prisms. </a:t>
            </a:r>
          </a:p>
          <a:p>
            <a:r>
              <a:rPr lang="en-AU" dirty="0"/>
              <a:t>By the end of Year 8, students … solve problems relating to the </a:t>
            </a:r>
            <a:r>
              <a:rPr lang="en-US" dirty="0">
                <a:hlinkClick r:id="rId3" tooltip="Display the glossary entry for 'volume'"/>
              </a:rPr>
              <a:t>volume</a:t>
            </a:r>
            <a:r>
              <a:rPr lang="en-AU" dirty="0"/>
              <a:t> of prisms … convert between units of measurement for area and </a:t>
            </a:r>
            <a:r>
              <a:rPr lang="en-US" dirty="0">
                <a:hlinkClick r:id="rId3" tooltip="Display the glossary entry for 'volume'"/>
              </a:rPr>
              <a:t>volume</a:t>
            </a:r>
            <a:r>
              <a:rPr lang="en-AU" dirty="0"/>
              <a:t>, … perform calculations to determine </a:t>
            </a:r>
            <a:r>
              <a:rPr lang="en-US" dirty="0">
                <a:hlinkClick r:id="rId2" tooltip="Display the glossary entry for 'perimeter'"/>
              </a:rPr>
              <a:t>perimeter</a:t>
            </a:r>
            <a:r>
              <a:rPr lang="en-AU" dirty="0"/>
              <a:t> and area of parallelograms, rhombuses and kites. </a:t>
            </a:r>
          </a:p>
          <a:p>
            <a:endParaRPr lang="en-AU" dirty="0"/>
          </a:p>
        </p:txBody>
      </p:sp>
      <p:sp>
        <p:nvSpPr>
          <p:cNvPr id="4" name="Footer Placeholder 3"/>
          <p:cNvSpPr>
            <a:spLocks noGrp="1"/>
          </p:cNvSpPr>
          <p:nvPr>
            <p:ph type="ftr" sz="quarter" idx="11"/>
          </p:nvPr>
        </p:nvSpPr>
        <p:spPr/>
        <p:txBody>
          <a:bodyPr/>
          <a:lstStyle/>
          <a:p>
            <a:r>
              <a:rPr lang="en-AU" smtClean="0"/>
              <a:t>Southern Adelaide Region</a:t>
            </a:r>
            <a:endParaRPr lang="en-AU"/>
          </a:p>
        </p:txBody>
      </p:sp>
    </p:spTree>
    <p:extLst>
      <p:ext uri="{BB962C8B-B14F-4D97-AF65-F5344CB8AC3E}">
        <p14:creationId xmlns:p14="http://schemas.microsoft.com/office/powerpoint/2010/main" val="18549998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2"/>
                </a:solidFill>
              </a:rPr>
              <a:t>The lessons consist of</a:t>
            </a:r>
            <a:endParaRPr lang="en-AU" dirty="0">
              <a:solidFill>
                <a:schemeClr val="tx2"/>
              </a:solidFill>
            </a:endParaRPr>
          </a:p>
        </p:txBody>
      </p:sp>
      <p:sp>
        <p:nvSpPr>
          <p:cNvPr id="3" name="Content Placeholder 2"/>
          <p:cNvSpPr>
            <a:spLocks noGrp="1"/>
          </p:cNvSpPr>
          <p:nvPr>
            <p:ph idx="1"/>
          </p:nvPr>
        </p:nvSpPr>
        <p:spPr>
          <a:xfrm>
            <a:off x="323528" y="1340768"/>
            <a:ext cx="8363272" cy="5040560"/>
          </a:xfrm>
        </p:spPr>
        <p:txBody>
          <a:bodyPr>
            <a:normAutofit fontScale="85000" lnSpcReduction="10000"/>
          </a:bodyPr>
          <a:lstStyle/>
          <a:p>
            <a:r>
              <a:rPr lang="en-AU" dirty="0" smtClean="0"/>
              <a:t>One or more challenging task(s)</a:t>
            </a:r>
          </a:p>
          <a:p>
            <a:r>
              <a:rPr lang="en-AU" dirty="0"/>
              <a:t>One or more </a:t>
            </a:r>
            <a:r>
              <a:rPr lang="en-AU" dirty="0" smtClean="0"/>
              <a:t>consolidating task(s) </a:t>
            </a:r>
            <a:r>
              <a:rPr lang="en-AU" dirty="0"/>
              <a:t>(see Dooley, 2012</a:t>
            </a:r>
            <a:r>
              <a:rPr lang="en-AU" dirty="0" smtClean="0"/>
              <a:t>)</a:t>
            </a:r>
          </a:p>
          <a:p>
            <a:pPr lvl="0"/>
            <a:r>
              <a:rPr lang="en-AU" dirty="0"/>
              <a:t>preliminary experiences that are pre-requisite </a:t>
            </a:r>
            <a:r>
              <a:rPr lang="en-AU" dirty="0" smtClean="0"/>
              <a:t>but </a:t>
            </a:r>
            <a:r>
              <a:rPr lang="en-AU" dirty="0"/>
              <a:t>which do not detract from the challenge of the </a:t>
            </a:r>
            <a:r>
              <a:rPr lang="en-AU" dirty="0" smtClean="0"/>
              <a:t>tasks</a:t>
            </a:r>
            <a:endParaRPr lang="en-AU" dirty="0"/>
          </a:p>
          <a:p>
            <a:pPr lvl="0"/>
            <a:r>
              <a:rPr lang="en-AU" dirty="0"/>
              <a:t>supplementary tasks that offer the potential for differentiating the experience through the use of </a:t>
            </a:r>
          </a:p>
          <a:p>
            <a:pPr lvl="1"/>
            <a:r>
              <a:rPr lang="en-AU" i="1" dirty="0"/>
              <a:t>enabling</a:t>
            </a:r>
            <a:r>
              <a:rPr lang="en-AU" dirty="0"/>
              <a:t> prompts (see Sullivan, et al., 2009) which can reduce the number of steps, simplify the complexity of the numbers, and vary the forms of representation for those students who cannot proceed with the task;</a:t>
            </a:r>
          </a:p>
          <a:p>
            <a:pPr lvl="1"/>
            <a:r>
              <a:rPr lang="en-AU" i="1" dirty="0"/>
              <a:t>extending </a:t>
            </a:r>
            <a:r>
              <a:rPr lang="en-AU" dirty="0"/>
              <a:t>prompts for students who complete the original task quickly which often prompt abstraction and generalisation of the solutions.</a:t>
            </a:r>
          </a:p>
          <a:p>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15410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probability task</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7924747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First do this task</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On a train, the probability that a passenger has a backpack is 0.6, and the probability that a passenger as an MP3 player is 0.7.</a:t>
            </a:r>
          </a:p>
          <a:p>
            <a:r>
              <a:rPr lang="en-AU" dirty="0" smtClean="0"/>
              <a:t>How many passengers might be on the train?</a:t>
            </a:r>
          </a:p>
          <a:p>
            <a:r>
              <a:rPr lang="en-AU" dirty="0" smtClean="0"/>
              <a:t>How many passengers might have both a backpack and an MP3 player?</a:t>
            </a:r>
          </a:p>
          <a:p>
            <a:r>
              <a:rPr lang="en-AU" dirty="0" smtClean="0"/>
              <a:t>What is the range of possible answers for this?</a:t>
            </a:r>
          </a:p>
          <a:p>
            <a:r>
              <a:rPr lang="en-AU" dirty="0" smtClean="0"/>
              <a:t>Represent each of your solutions in two different ways.</a:t>
            </a:r>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15789966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Assume we have 10 people</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0120466"/>
              </p:ext>
            </p:extLst>
          </p:nvPr>
        </p:nvGraphicFramePr>
        <p:xfrm>
          <a:off x="457200" y="1600200"/>
          <a:ext cx="8229600" cy="1112520"/>
        </p:xfrm>
        <a:graphic>
          <a:graphicData uri="http://schemas.openxmlformats.org/drawingml/2006/table">
            <a:tbl>
              <a:tblPr firstRow="1" bandRow="1">
                <a:tableStyleId>{5C22544A-7EE6-4342-B048-85BDC9FD1C3A}</a:tableStyleId>
              </a:tblPr>
              <a:tblGrid>
                <a:gridCol w="822960"/>
                <a:gridCol w="822960"/>
                <a:gridCol w="822960"/>
                <a:gridCol w="822960"/>
                <a:gridCol w="822960"/>
                <a:gridCol w="822960"/>
                <a:gridCol w="822960"/>
                <a:gridCol w="822960"/>
                <a:gridCol w="822960"/>
                <a:gridCol w="822960"/>
              </a:tblGrid>
              <a:tr h="370840">
                <a:tc>
                  <a:txBody>
                    <a:bodyPr/>
                    <a:lstStyle/>
                    <a:p>
                      <a:r>
                        <a:rPr lang="en-AU" dirty="0" smtClean="0"/>
                        <a:t>1</a:t>
                      </a:r>
                      <a:endParaRPr lang="en-AU" dirty="0"/>
                    </a:p>
                  </a:txBody>
                  <a:tcPr/>
                </a:tc>
                <a:tc>
                  <a:txBody>
                    <a:bodyPr/>
                    <a:lstStyle/>
                    <a:p>
                      <a:r>
                        <a:rPr lang="en-AU" dirty="0" smtClean="0"/>
                        <a:t>2</a:t>
                      </a:r>
                      <a:endParaRPr lang="en-AU" dirty="0"/>
                    </a:p>
                  </a:txBody>
                  <a:tcPr/>
                </a:tc>
                <a:tc>
                  <a:txBody>
                    <a:bodyPr/>
                    <a:lstStyle/>
                    <a:p>
                      <a:r>
                        <a:rPr lang="en-AU" dirty="0" smtClean="0"/>
                        <a:t>3</a:t>
                      </a:r>
                      <a:endParaRPr lang="en-AU" dirty="0"/>
                    </a:p>
                  </a:txBody>
                  <a:tcPr/>
                </a:tc>
                <a:tc>
                  <a:txBody>
                    <a:bodyPr/>
                    <a:lstStyle/>
                    <a:p>
                      <a:r>
                        <a:rPr lang="en-AU" dirty="0" smtClean="0"/>
                        <a:t>4</a:t>
                      </a:r>
                      <a:endParaRPr lang="en-AU" dirty="0"/>
                    </a:p>
                  </a:txBody>
                  <a:tcPr/>
                </a:tc>
                <a:tc>
                  <a:txBody>
                    <a:bodyPr/>
                    <a:lstStyle/>
                    <a:p>
                      <a:r>
                        <a:rPr lang="en-AU" dirty="0" smtClean="0"/>
                        <a:t>5</a:t>
                      </a:r>
                      <a:endParaRPr lang="en-AU" dirty="0"/>
                    </a:p>
                  </a:txBody>
                  <a:tcPr/>
                </a:tc>
                <a:tc>
                  <a:txBody>
                    <a:bodyPr/>
                    <a:lstStyle/>
                    <a:p>
                      <a:r>
                        <a:rPr lang="en-AU" dirty="0" smtClean="0"/>
                        <a:t>6</a:t>
                      </a:r>
                      <a:endParaRPr lang="en-AU" dirty="0"/>
                    </a:p>
                  </a:txBody>
                  <a:tcPr/>
                </a:tc>
                <a:tc>
                  <a:txBody>
                    <a:bodyPr/>
                    <a:lstStyle/>
                    <a:p>
                      <a:r>
                        <a:rPr lang="en-AU" dirty="0" smtClean="0"/>
                        <a:t>7</a:t>
                      </a:r>
                      <a:endParaRPr lang="en-AU" dirty="0"/>
                    </a:p>
                  </a:txBody>
                  <a:tcPr/>
                </a:tc>
                <a:tc>
                  <a:txBody>
                    <a:bodyPr/>
                    <a:lstStyle/>
                    <a:p>
                      <a:r>
                        <a:rPr lang="en-AU" dirty="0" smtClean="0"/>
                        <a:t>8</a:t>
                      </a:r>
                      <a:endParaRPr lang="en-AU" dirty="0"/>
                    </a:p>
                  </a:txBody>
                  <a:tcPr/>
                </a:tc>
                <a:tc>
                  <a:txBody>
                    <a:bodyPr/>
                    <a:lstStyle/>
                    <a:p>
                      <a:r>
                        <a:rPr lang="en-AU" dirty="0" smtClean="0"/>
                        <a:t>9</a:t>
                      </a:r>
                      <a:endParaRPr lang="en-AU" dirty="0"/>
                    </a:p>
                  </a:txBody>
                  <a:tcPr/>
                </a:tc>
                <a:tc>
                  <a:txBody>
                    <a:bodyPr/>
                    <a:lstStyle/>
                    <a:p>
                      <a:r>
                        <a:rPr lang="en-AU" dirty="0" smtClean="0"/>
                        <a:t>10</a:t>
                      </a:r>
                      <a:endParaRPr lang="en-AU" dirty="0"/>
                    </a:p>
                  </a:txBody>
                  <a:tcPr/>
                </a:tc>
              </a:tr>
              <a:tr h="370840">
                <a:tc>
                  <a:txBody>
                    <a:bodyPr/>
                    <a:lstStyle/>
                    <a:p>
                      <a:r>
                        <a:rPr lang="en-AU" dirty="0" smtClean="0"/>
                        <a:t>BP</a:t>
                      </a:r>
                      <a:endParaRPr lang="en-AU" dirty="0"/>
                    </a:p>
                  </a:txBody>
                  <a:tcPr/>
                </a:tc>
                <a:tc>
                  <a:txBody>
                    <a:bodyPr/>
                    <a:lstStyle/>
                    <a:p>
                      <a:r>
                        <a:rPr lang="en-AU" dirty="0" smtClean="0"/>
                        <a:t>BP</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370840">
                <a:tc>
                  <a:txBody>
                    <a:bodyPr/>
                    <a:lstStyle/>
                    <a:p>
                      <a:r>
                        <a:rPr lang="en-AU" dirty="0" smtClean="0"/>
                        <a:t>MP3</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MP3</a:t>
                      </a:r>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endParaRPr lang="en-AU"/>
                    </a:p>
                  </a:txBody>
                  <a:tcPr/>
                </a:tc>
                <a:tc>
                  <a:txBody>
                    <a:bodyPr/>
                    <a:lstStyle/>
                    <a:p>
                      <a:endParaRPr lang="en-AU"/>
                    </a:p>
                  </a:txBody>
                  <a:tcPr/>
                </a:tc>
                <a:tc>
                  <a:txBody>
                    <a:bodyPr/>
                    <a:lstStyle/>
                    <a:p>
                      <a:endParaRPr lang="en-AU"/>
                    </a:p>
                  </a:txBody>
                  <a:tcPr/>
                </a:tc>
              </a:tr>
            </a:tbl>
          </a:graphicData>
        </a:graphic>
      </p:graphicFrame>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39040805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Assume we have 10 people</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65773934"/>
              </p:ext>
            </p:extLst>
          </p:nvPr>
        </p:nvGraphicFramePr>
        <p:xfrm>
          <a:off x="457200" y="1600200"/>
          <a:ext cx="8229600" cy="1112520"/>
        </p:xfrm>
        <a:graphic>
          <a:graphicData uri="http://schemas.openxmlformats.org/drawingml/2006/table">
            <a:tbl>
              <a:tblPr firstRow="1" bandRow="1">
                <a:tableStyleId>{5C22544A-7EE6-4342-B048-85BDC9FD1C3A}</a:tableStyleId>
              </a:tblPr>
              <a:tblGrid>
                <a:gridCol w="822960"/>
                <a:gridCol w="822960"/>
                <a:gridCol w="822960"/>
                <a:gridCol w="822960"/>
                <a:gridCol w="822960"/>
                <a:gridCol w="822960"/>
                <a:gridCol w="822960"/>
                <a:gridCol w="822960"/>
                <a:gridCol w="822960"/>
                <a:gridCol w="822960"/>
              </a:tblGrid>
              <a:tr h="370840">
                <a:tc>
                  <a:txBody>
                    <a:bodyPr/>
                    <a:lstStyle/>
                    <a:p>
                      <a:r>
                        <a:rPr lang="en-AU" dirty="0" smtClean="0"/>
                        <a:t>1</a:t>
                      </a:r>
                      <a:endParaRPr lang="en-AU" dirty="0"/>
                    </a:p>
                  </a:txBody>
                  <a:tcPr/>
                </a:tc>
                <a:tc>
                  <a:txBody>
                    <a:bodyPr/>
                    <a:lstStyle/>
                    <a:p>
                      <a:r>
                        <a:rPr lang="en-AU" dirty="0" smtClean="0"/>
                        <a:t>2</a:t>
                      </a:r>
                      <a:endParaRPr lang="en-AU" dirty="0"/>
                    </a:p>
                  </a:txBody>
                  <a:tcPr/>
                </a:tc>
                <a:tc>
                  <a:txBody>
                    <a:bodyPr/>
                    <a:lstStyle/>
                    <a:p>
                      <a:r>
                        <a:rPr lang="en-AU" dirty="0" smtClean="0"/>
                        <a:t>3</a:t>
                      </a:r>
                      <a:endParaRPr lang="en-AU" dirty="0"/>
                    </a:p>
                  </a:txBody>
                  <a:tcPr/>
                </a:tc>
                <a:tc>
                  <a:txBody>
                    <a:bodyPr/>
                    <a:lstStyle/>
                    <a:p>
                      <a:r>
                        <a:rPr lang="en-AU" dirty="0" smtClean="0"/>
                        <a:t>4</a:t>
                      </a:r>
                      <a:endParaRPr lang="en-AU" dirty="0"/>
                    </a:p>
                  </a:txBody>
                  <a:tcPr/>
                </a:tc>
                <a:tc>
                  <a:txBody>
                    <a:bodyPr/>
                    <a:lstStyle/>
                    <a:p>
                      <a:r>
                        <a:rPr lang="en-AU" dirty="0" smtClean="0"/>
                        <a:t>5</a:t>
                      </a:r>
                      <a:endParaRPr lang="en-AU" dirty="0"/>
                    </a:p>
                  </a:txBody>
                  <a:tcPr/>
                </a:tc>
                <a:tc>
                  <a:txBody>
                    <a:bodyPr/>
                    <a:lstStyle/>
                    <a:p>
                      <a:r>
                        <a:rPr lang="en-AU" dirty="0" smtClean="0"/>
                        <a:t>6</a:t>
                      </a:r>
                      <a:endParaRPr lang="en-AU" dirty="0"/>
                    </a:p>
                  </a:txBody>
                  <a:tcPr/>
                </a:tc>
                <a:tc>
                  <a:txBody>
                    <a:bodyPr/>
                    <a:lstStyle/>
                    <a:p>
                      <a:r>
                        <a:rPr lang="en-AU" dirty="0" smtClean="0"/>
                        <a:t>7</a:t>
                      </a:r>
                      <a:endParaRPr lang="en-AU" dirty="0"/>
                    </a:p>
                  </a:txBody>
                  <a:tcPr/>
                </a:tc>
                <a:tc>
                  <a:txBody>
                    <a:bodyPr/>
                    <a:lstStyle/>
                    <a:p>
                      <a:r>
                        <a:rPr lang="en-AU" dirty="0" smtClean="0"/>
                        <a:t>8</a:t>
                      </a:r>
                      <a:endParaRPr lang="en-AU" dirty="0"/>
                    </a:p>
                  </a:txBody>
                  <a:tcPr/>
                </a:tc>
                <a:tc>
                  <a:txBody>
                    <a:bodyPr/>
                    <a:lstStyle/>
                    <a:p>
                      <a:r>
                        <a:rPr lang="en-AU" dirty="0" smtClean="0"/>
                        <a:t>9</a:t>
                      </a:r>
                      <a:endParaRPr lang="en-AU" dirty="0"/>
                    </a:p>
                  </a:txBody>
                  <a:tcPr/>
                </a:tc>
                <a:tc>
                  <a:txBody>
                    <a:bodyPr/>
                    <a:lstStyle/>
                    <a:p>
                      <a:r>
                        <a:rPr lang="en-AU" dirty="0" smtClean="0"/>
                        <a:t>10</a:t>
                      </a:r>
                      <a:endParaRPr lang="en-AU" dirty="0"/>
                    </a:p>
                  </a:txBody>
                  <a:tcPr/>
                </a:tc>
              </a:tr>
              <a:tr h="370840">
                <a:tc>
                  <a:txBody>
                    <a:bodyPr/>
                    <a:lstStyle/>
                    <a:p>
                      <a:r>
                        <a:rPr lang="en-AU" dirty="0" smtClean="0"/>
                        <a:t>BP</a:t>
                      </a:r>
                      <a:endParaRPr lang="en-AU" dirty="0"/>
                    </a:p>
                  </a:txBody>
                  <a:tcPr/>
                </a:tc>
                <a:tc>
                  <a:txBody>
                    <a:bodyPr/>
                    <a:lstStyle/>
                    <a:p>
                      <a:r>
                        <a:rPr lang="en-AU" dirty="0" smtClean="0"/>
                        <a:t>BP</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370840">
                <a:tc>
                  <a:txBody>
                    <a:bodyPr/>
                    <a:lstStyle/>
                    <a:p>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MP3</a:t>
                      </a:r>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MP3</a:t>
                      </a:r>
                    </a:p>
                  </a:txBody>
                  <a:tcPr/>
                </a:tc>
                <a:tc>
                  <a:txBody>
                    <a:bodyPr/>
                    <a:lstStyle/>
                    <a:p>
                      <a:endParaRPr lang="en-AU"/>
                    </a:p>
                  </a:txBody>
                  <a:tcPr/>
                </a:tc>
                <a:tc>
                  <a:txBody>
                    <a:bodyPr/>
                    <a:lstStyle/>
                    <a:p>
                      <a:endParaRPr lang="en-AU"/>
                    </a:p>
                  </a:txBody>
                  <a:tcPr/>
                </a:tc>
              </a:tr>
            </a:tbl>
          </a:graphicData>
        </a:graphic>
      </p:graphicFrame>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184205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686800" cy="1440160"/>
          </a:xfrm>
        </p:spPr>
        <p:txBody>
          <a:bodyPr>
            <a:noAutofit/>
          </a:bodyPr>
          <a:lstStyle/>
          <a:p>
            <a:pPr algn="ctr"/>
            <a:r>
              <a:rPr lang="en-AU" sz="4800" dirty="0" smtClean="0">
                <a:solidFill>
                  <a:schemeClr val="accent1">
                    <a:lumMod val="75000"/>
                  </a:schemeClr>
                </a:solidFill>
              </a:rPr>
              <a:t>Nor are we focusing on games such as</a:t>
            </a:r>
            <a:endParaRPr lang="en-AU" sz="4800" dirty="0">
              <a:solidFill>
                <a:schemeClr val="accent1">
                  <a:lumMod val="75000"/>
                </a:schemeClr>
              </a:solidFill>
            </a:endParaRPr>
          </a:p>
        </p:txBody>
      </p:sp>
      <p:sp>
        <p:nvSpPr>
          <p:cNvPr id="3" name="Content Placeholder 2"/>
          <p:cNvSpPr>
            <a:spLocks noGrp="1"/>
          </p:cNvSpPr>
          <p:nvPr>
            <p:ph idx="1"/>
          </p:nvPr>
        </p:nvSpPr>
        <p:spPr/>
        <p:txBody>
          <a:bodyPr>
            <a:normAutofit fontScale="92500" lnSpcReduction="10000"/>
          </a:bodyPr>
          <a:lstStyle/>
          <a:p>
            <a:pPr marL="0" indent="0" algn="just">
              <a:lnSpc>
                <a:spcPct val="150000"/>
              </a:lnSpc>
              <a:buNone/>
            </a:pPr>
            <a:r>
              <a:rPr lang="en-AU" sz="3200" dirty="0"/>
              <a:t>In turn, players roll a 10 sided die (numbered 0 to 9) and, after each roll, write the number rolled in one of the rectangles on a board that looks like</a:t>
            </a:r>
          </a:p>
          <a:p>
            <a:pPr marL="0" indent="0">
              <a:buNone/>
            </a:pPr>
            <a:r>
              <a:rPr lang="en-AU" dirty="0"/>
              <a:t/>
            </a:r>
            <a:br>
              <a:rPr lang="en-AU" dirty="0"/>
            </a:br>
            <a:r>
              <a:rPr lang="en-AU" dirty="0"/>
              <a:t>                      </a:t>
            </a:r>
            <a:r>
              <a:rPr lang="en-AU" b="1" dirty="0"/>
              <a:t>÷</a:t>
            </a:r>
            <a:endParaRPr lang="en-AU" dirty="0"/>
          </a:p>
          <a:p>
            <a:pPr marL="0" indent="0">
              <a:buNone/>
            </a:pPr>
            <a:endParaRPr lang="en-AU" dirty="0" smtClean="0"/>
          </a:p>
          <a:p>
            <a:pPr marL="0" indent="0">
              <a:buNone/>
            </a:pPr>
            <a:r>
              <a:rPr lang="en-AU" dirty="0" smtClean="0"/>
              <a:t>The </a:t>
            </a:r>
            <a:r>
              <a:rPr lang="en-AU" dirty="0"/>
              <a:t>winner has the answer closest to 100 (for example).</a:t>
            </a:r>
          </a:p>
        </p:txBody>
      </p:sp>
      <p:sp>
        <p:nvSpPr>
          <p:cNvPr id="5" name="Rectangle 4"/>
          <p:cNvSpPr/>
          <p:nvPr/>
        </p:nvSpPr>
        <p:spPr>
          <a:xfrm>
            <a:off x="849338" y="4005064"/>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 name="Rectangle 5"/>
          <p:cNvSpPr/>
          <p:nvPr/>
        </p:nvSpPr>
        <p:spPr>
          <a:xfrm>
            <a:off x="1403648" y="4005064"/>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7" name="Rectangle 6"/>
          <p:cNvSpPr/>
          <p:nvPr/>
        </p:nvSpPr>
        <p:spPr>
          <a:xfrm>
            <a:off x="1966991" y="4005064"/>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8" name="Rectangle 7"/>
          <p:cNvSpPr/>
          <p:nvPr/>
        </p:nvSpPr>
        <p:spPr>
          <a:xfrm>
            <a:off x="2899162" y="4003836"/>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dirty="0"/>
          </a:p>
        </p:txBody>
      </p:sp>
    </p:spTree>
    <p:extLst>
      <p:ext uri="{BB962C8B-B14F-4D97-AF65-F5344CB8AC3E}">
        <p14:creationId xmlns:p14="http://schemas.microsoft.com/office/powerpoint/2010/main" val="31073112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Assume we have 10 people</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78814999"/>
              </p:ext>
            </p:extLst>
          </p:nvPr>
        </p:nvGraphicFramePr>
        <p:xfrm>
          <a:off x="457200" y="1600200"/>
          <a:ext cx="8229600" cy="1112520"/>
        </p:xfrm>
        <a:graphic>
          <a:graphicData uri="http://schemas.openxmlformats.org/drawingml/2006/table">
            <a:tbl>
              <a:tblPr firstRow="1" bandRow="1">
                <a:tableStyleId>{5C22544A-7EE6-4342-B048-85BDC9FD1C3A}</a:tableStyleId>
              </a:tblPr>
              <a:tblGrid>
                <a:gridCol w="822960"/>
                <a:gridCol w="822960"/>
                <a:gridCol w="822960"/>
                <a:gridCol w="822960"/>
                <a:gridCol w="822960"/>
                <a:gridCol w="822960"/>
                <a:gridCol w="822960"/>
                <a:gridCol w="822960"/>
                <a:gridCol w="822960"/>
                <a:gridCol w="822960"/>
              </a:tblGrid>
              <a:tr h="370840">
                <a:tc>
                  <a:txBody>
                    <a:bodyPr/>
                    <a:lstStyle/>
                    <a:p>
                      <a:r>
                        <a:rPr lang="en-AU" dirty="0" smtClean="0"/>
                        <a:t>1</a:t>
                      </a:r>
                      <a:endParaRPr lang="en-AU" dirty="0"/>
                    </a:p>
                  </a:txBody>
                  <a:tcPr/>
                </a:tc>
                <a:tc>
                  <a:txBody>
                    <a:bodyPr/>
                    <a:lstStyle/>
                    <a:p>
                      <a:r>
                        <a:rPr lang="en-AU" dirty="0" smtClean="0"/>
                        <a:t>2</a:t>
                      </a:r>
                      <a:endParaRPr lang="en-AU" dirty="0"/>
                    </a:p>
                  </a:txBody>
                  <a:tcPr/>
                </a:tc>
                <a:tc>
                  <a:txBody>
                    <a:bodyPr/>
                    <a:lstStyle/>
                    <a:p>
                      <a:r>
                        <a:rPr lang="en-AU" dirty="0" smtClean="0"/>
                        <a:t>3</a:t>
                      </a:r>
                      <a:endParaRPr lang="en-AU" dirty="0"/>
                    </a:p>
                  </a:txBody>
                  <a:tcPr/>
                </a:tc>
                <a:tc>
                  <a:txBody>
                    <a:bodyPr/>
                    <a:lstStyle/>
                    <a:p>
                      <a:r>
                        <a:rPr lang="en-AU" dirty="0" smtClean="0"/>
                        <a:t>4</a:t>
                      </a:r>
                      <a:endParaRPr lang="en-AU" dirty="0"/>
                    </a:p>
                  </a:txBody>
                  <a:tcPr/>
                </a:tc>
                <a:tc>
                  <a:txBody>
                    <a:bodyPr/>
                    <a:lstStyle/>
                    <a:p>
                      <a:r>
                        <a:rPr lang="en-AU" dirty="0" smtClean="0"/>
                        <a:t>5</a:t>
                      </a:r>
                      <a:endParaRPr lang="en-AU" dirty="0"/>
                    </a:p>
                  </a:txBody>
                  <a:tcPr/>
                </a:tc>
                <a:tc>
                  <a:txBody>
                    <a:bodyPr/>
                    <a:lstStyle/>
                    <a:p>
                      <a:r>
                        <a:rPr lang="en-AU" dirty="0" smtClean="0"/>
                        <a:t>6</a:t>
                      </a:r>
                      <a:endParaRPr lang="en-AU" dirty="0"/>
                    </a:p>
                  </a:txBody>
                  <a:tcPr/>
                </a:tc>
                <a:tc>
                  <a:txBody>
                    <a:bodyPr/>
                    <a:lstStyle/>
                    <a:p>
                      <a:r>
                        <a:rPr lang="en-AU" dirty="0" smtClean="0"/>
                        <a:t>7</a:t>
                      </a:r>
                      <a:endParaRPr lang="en-AU" dirty="0"/>
                    </a:p>
                  </a:txBody>
                  <a:tcPr/>
                </a:tc>
                <a:tc>
                  <a:txBody>
                    <a:bodyPr/>
                    <a:lstStyle/>
                    <a:p>
                      <a:r>
                        <a:rPr lang="en-AU" dirty="0" smtClean="0"/>
                        <a:t>8</a:t>
                      </a:r>
                      <a:endParaRPr lang="en-AU" dirty="0"/>
                    </a:p>
                  </a:txBody>
                  <a:tcPr/>
                </a:tc>
                <a:tc>
                  <a:txBody>
                    <a:bodyPr/>
                    <a:lstStyle/>
                    <a:p>
                      <a:r>
                        <a:rPr lang="en-AU" dirty="0" smtClean="0"/>
                        <a:t>9</a:t>
                      </a:r>
                      <a:endParaRPr lang="en-AU" dirty="0"/>
                    </a:p>
                  </a:txBody>
                  <a:tcPr/>
                </a:tc>
                <a:tc>
                  <a:txBody>
                    <a:bodyPr/>
                    <a:lstStyle/>
                    <a:p>
                      <a:r>
                        <a:rPr lang="en-AU" dirty="0" smtClean="0"/>
                        <a:t>10</a:t>
                      </a:r>
                      <a:endParaRPr lang="en-AU" dirty="0"/>
                    </a:p>
                  </a:txBody>
                  <a:tcPr/>
                </a:tc>
              </a:tr>
              <a:tr h="370840">
                <a:tc>
                  <a:txBody>
                    <a:bodyPr/>
                    <a:lstStyle/>
                    <a:p>
                      <a:r>
                        <a:rPr lang="en-AU" dirty="0" smtClean="0"/>
                        <a:t>BP</a:t>
                      </a:r>
                      <a:endParaRPr lang="en-AU" dirty="0"/>
                    </a:p>
                  </a:txBody>
                  <a:tcPr/>
                </a:tc>
                <a:tc>
                  <a:txBody>
                    <a:bodyPr/>
                    <a:lstStyle/>
                    <a:p>
                      <a:r>
                        <a:rPr lang="en-AU" dirty="0" smtClean="0"/>
                        <a:t>BP</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370840">
                <a:tc>
                  <a:txBody>
                    <a:bodyPr/>
                    <a:lstStyle/>
                    <a:p>
                      <a:endParaRPr lang="en-AU" dirty="0"/>
                    </a:p>
                  </a:txBody>
                  <a:tcPr/>
                </a:tc>
                <a:tc>
                  <a:txBody>
                    <a:bodyPr/>
                    <a:lstStyle/>
                    <a:p>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MP3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MP3</a:t>
                      </a:r>
                    </a:p>
                  </a:txBody>
                  <a:tcPr/>
                </a:tc>
                <a:tc>
                  <a:txBody>
                    <a:bodyPr/>
                    <a:lstStyle/>
                    <a:p>
                      <a:endParaRPr lang="en-AU"/>
                    </a:p>
                  </a:txBody>
                  <a:tcPr/>
                </a:tc>
              </a:tr>
            </a:tbl>
          </a:graphicData>
        </a:graphic>
      </p:graphicFrame>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57093938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Assume we have 10 people</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87743398"/>
              </p:ext>
            </p:extLst>
          </p:nvPr>
        </p:nvGraphicFramePr>
        <p:xfrm>
          <a:off x="457200" y="1600200"/>
          <a:ext cx="8229600" cy="1112520"/>
        </p:xfrm>
        <a:graphic>
          <a:graphicData uri="http://schemas.openxmlformats.org/drawingml/2006/table">
            <a:tbl>
              <a:tblPr firstRow="1" bandRow="1">
                <a:tableStyleId>{5C22544A-7EE6-4342-B048-85BDC9FD1C3A}</a:tableStyleId>
              </a:tblPr>
              <a:tblGrid>
                <a:gridCol w="822960"/>
                <a:gridCol w="822960"/>
                <a:gridCol w="822960"/>
                <a:gridCol w="822960"/>
                <a:gridCol w="822960"/>
                <a:gridCol w="822960"/>
                <a:gridCol w="822960"/>
                <a:gridCol w="822960"/>
                <a:gridCol w="822960"/>
                <a:gridCol w="822960"/>
              </a:tblGrid>
              <a:tr h="370840">
                <a:tc>
                  <a:txBody>
                    <a:bodyPr/>
                    <a:lstStyle/>
                    <a:p>
                      <a:r>
                        <a:rPr lang="en-AU" dirty="0" smtClean="0"/>
                        <a:t>1</a:t>
                      </a:r>
                      <a:endParaRPr lang="en-AU" dirty="0"/>
                    </a:p>
                  </a:txBody>
                  <a:tcPr/>
                </a:tc>
                <a:tc>
                  <a:txBody>
                    <a:bodyPr/>
                    <a:lstStyle/>
                    <a:p>
                      <a:r>
                        <a:rPr lang="en-AU" dirty="0" smtClean="0"/>
                        <a:t>2</a:t>
                      </a:r>
                      <a:endParaRPr lang="en-AU" dirty="0"/>
                    </a:p>
                  </a:txBody>
                  <a:tcPr/>
                </a:tc>
                <a:tc>
                  <a:txBody>
                    <a:bodyPr/>
                    <a:lstStyle/>
                    <a:p>
                      <a:r>
                        <a:rPr lang="en-AU" dirty="0" smtClean="0"/>
                        <a:t>3</a:t>
                      </a:r>
                      <a:endParaRPr lang="en-AU" dirty="0"/>
                    </a:p>
                  </a:txBody>
                  <a:tcPr/>
                </a:tc>
                <a:tc>
                  <a:txBody>
                    <a:bodyPr/>
                    <a:lstStyle/>
                    <a:p>
                      <a:r>
                        <a:rPr lang="en-AU" dirty="0" smtClean="0"/>
                        <a:t>4</a:t>
                      </a:r>
                      <a:endParaRPr lang="en-AU" dirty="0"/>
                    </a:p>
                  </a:txBody>
                  <a:tcPr/>
                </a:tc>
                <a:tc>
                  <a:txBody>
                    <a:bodyPr/>
                    <a:lstStyle/>
                    <a:p>
                      <a:r>
                        <a:rPr lang="en-AU" dirty="0" smtClean="0"/>
                        <a:t>5</a:t>
                      </a:r>
                      <a:endParaRPr lang="en-AU" dirty="0"/>
                    </a:p>
                  </a:txBody>
                  <a:tcPr/>
                </a:tc>
                <a:tc>
                  <a:txBody>
                    <a:bodyPr/>
                    <a:lstStyle/>
                    <a:p>
                      <a:r>
                        <a:rPr lang="en-AU" dirty="0" smtClean="0"/>
                        <a:t>6</a:t>
                      </a:r>
                      <a:endParaRPr lang="en-AU" dirty="0"/>
                    </a:p>
                  </a:txBody>
                  <a:tcPr/>
                </a:tc>
                <a:tc>
                  <a:txBody>
                    <a:bodyPr/>
                    <a:lstStyle/>
                    <a:p>
                      <a:r>
                        <a:rPr lang="en-AU" dirty="0" smtClean="0"/>
                        <a:t>7</a:t>
                      </a:r>
                      <a:endParaRPr lang="en-AU" dirty="0"/>
                    </a:p>
                  </a:txBody>
                  <a:tcPr/>
                </a:tc>
                <a:tc>
                  <a:txBody>
                    <a:bodyPr/>
                    <a:lstStyle/>
                    <a:p>
                      <a:r>
                        <a:rPr lang="en-AU" dirty="0" smtClean="0"/>
                        <a:t>8</a:t>
                      </a:r>
                      <a:endParaRPr lang="en-AU" dirty="0"/>
                    </a:p>
                  </a:txBody>
                  <a:tcPr/>
                </a:tc>
                <a:tc>
                  <a:txBody>
                    <a:bodyPr/>
                    <a:lstStyle/>
                    <a:p>
                      <a:r>
                        <a:rPr lang="en-AU" dirty="0" smtClean="0"/>
                        <a:t>9</a:t>
                      </a:r>
                      <a:endParaRPr lang="en-AU" dirty="0"/>
                    </a:p>
                  </a:txBody>
                  <a:tcPr/>
                </a:tc>
                <a:tc>
                  <a:txBody>
                    <a:bodyPr/>
                    <a:lstStyle/>
                    <a:p>
                      <a:r>
                        <a:rPr lang="en-AU" dirty="0" smtClean="0"/>
                        <a:t>10</a:t>
                      </a:r>
                      <a:endParaRPr lang="en-AU" dirty="0"/>
                    </a:p>
                  </a:txBody>
                  <a:tcPr/>
                </a:tc>
              </a:tr>
              <a:tr h="370840">
                <a:tc>
                  <a:txBody>
                    <a:bodyPr/>
                    <a:lstStyle/>
                    <a:p>
                      <a:r>
                        <a:rPr lang="en-AU" dirty="0" smtClean="0"/>
                        <a:t>BP</a:t>
                      </a:r>
                      <a:endParaRPr lang="en-AU" dirty="0"/>
                    </a:p>
                  </a:txBody>
                  <a:tcPr/>
                </a:tc>
                <a:tc>
                  <a:txBody>
                    <a:bodyPr/>
                    <a:lstStyle/>
                    <a:p>
                      <a:r>
                        <a:rPr lang="en-AU" dirty="0" smtClean="0"/>
                        <a:t>BP</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BP</a:t>
                      </a:r>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370840">
                <a:tc>
                  <a:txBody>
                    <a:bodyPr/>
                    <a:lstStyle/>
                    <a:p>
                      <a:endParaRPr lang="en-AU"/>
                    </a:p>
                  </a:txBody>
                  <a:tcPr/>
                </a:tc>
                <a:tc>
                  <a:txBody>
                    <a:bodyPr/>
                    <a:lstStyle/>
                    <a:p>
                      <a:endParaRPr lang="en-AU"/>
                    </a:p>
                  </a:txBody>
                  <a:tcPr/>
                </a:tc>
                <a:tc>
                  <a:txBody>
                    <a:bodyPr/>
                    <a:lstStyle/>
                    <a:p>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r>
                        <a:rPr lang="en-AU" dirty="0" smtClean="0"/>
                        <a:t>MP3</a:t>
                      </a:r>
                      <a:endParaRPr lang="en-A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MP3</a:t>
                      </a:r>
                    </a:p>
                  </a:txBody>
                  <a:tcPr/>
                </a:tc>
                <a:tc>
                  <a:txBody>
                    <a:bodyPr/>
                    <a:lstStyle/>
                    <a:p>
                      <a:r>
                        <a:rPr lang="en-AU" dirty="0" smtClean="0"/>
                        <a:t>MP3</a:t>
                      </a:r>
                      <a:endParaRPr lang="en-AU" dirty="0"/>
                    </a:p>
                  </a:txBody>
                  <a:tcPr/>
                </a:tc>
              </a:tr>
            </a:tbl>
          </a:graphicData>
        </a:graphic>
      </p:graphicFrame>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326636108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consolidating task</a:t>
            </a:r>
            <a:endParaRPr lang="en-AU" dirty="0"/>
          </a:p>
        </p:txBody>
      </p:sp>
      <p:sp>
        <p:nvSpPr>
          <p:cNvPr id="3" name="Content Placeholder 2"/>
          <p:cNvSpPr>
            <a:spLocks noGrp="1"/>
          </p:cNvSpPr>
          <p:nvPr>
            <p:ph idx="1"/>
          </p:nvPr>
        </p:nvSpPr>
        <p:spPr/>
        <p:txBody>
          <a:bodyPr>
            <a:normAutofit lnSpcReduction="10000"/>
          </a:bodyPr>
          <a:lstStyle/>
          <a:p>
            <a:r>
              <a:rPr lang="en-US" dirty="0"/>
              <a:t>On a train, the probability that a passenger has a backpack is 0.65, and the probability that a passenger as an MP3 player is 0.57. </a:t>
            </a:r>
            <a:endParaRPr lang="en-AU" dirty="0"/>
          </a:p>
          <a:p>
            <a:r>
              <a:rPr lang="en-US" dirty="0"/>
              <a:t>How many passengers might be on the train? </a:t>
            </a:r>
            <a:endParaRPr lang="en-AU" dirty="0"/>
          </a:p>
          <a:p>
            <a:r>
              <a:rPr lang="en-US" dirty="0"/>
              <a:t>What is the maximum and minimum number of possibilities for people who have both a backpack and an MP3 player?</a:t>
            </a:r>
            <a:endParaRPr lang="en-AU" dirty="0"/>
          </a:p>
          <a:p>
            <a:r>
              <a:rPr lang="en-US" dirty="0"/>
              <a:t>Represent each of your solutions in two different ways.</a:t>
            </a:r>
            <a:endParaRPr lang="en-AU" dirty="0"/>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18088583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6210"/>
          </a:xfrm>
        </p:spPr>
        <p:txBody>
          <a:bodyPr>
            <a:normAutofit/>
          </a:bodyPr>
          <a:lstStyle/>
          <a:p>
            <a:r>
              <a:rPr lang="en-AU" dirty="0" smtClean="0">
                <a:solidFill>
                  <a:schemeClr val="accent1"/>
                </a:solidFill>
              </a:rPr>
              <a:t>An enabling prompt</a:t>
            </a:r>
            <a:endParaRPr lang="en-AU" dirty="0">
              <a:solidFill>
                <a:schemeClr val="accent1"/>
              </a:solidFill>
            </a:endParaRPr>
          </a:p>
        </p:txBody>
      </p:sp>
      <p:sp>
        <p:nvSpPr>
          <p:cNvPr id="3" name="Content Placeholder 2"/>
          <p:cNvSpPr>
            <a:spLocks noGrp="1"/>
          </p:cNvSpPr>
          <p:nvPr>
            <p:ph idx="1"/>
          </p:nvPr>
        </p:nvSpPr>
        <p:spPr>
          <a:xfrm>
            <a:off x="179512" y="2708920"/>
            <a:ext cx="8507288" cy="3417243"/>
          </a:xfrm>
        </p:spPr>
        <p:txBody>
          <a:bodyPr>
            <a:normAutofit fontScale="92500" lnSpcReduction="10000"/>
          </a:bodyPr>
          <a:lstStyle/>
          <a:p>
            <a:r>
              <a:rPr lang="en-US" dirty="0"/>
              <a:t>On a train, there are 10 people. </a:t>
            </a:r>
            <a:endParaRPr lang="en-US" dirty="0" smtClean="0"/>
          </a:p>
          <a:p>
            <a:r>
              <a:rPr lang="en-US" dirty="0" smtClean="0"/>
              <a:t>Six </a:t>
            </a:r>
            <a:r>
              <a:rPr lang="en-US" dirty="0"/>
              <a:t>of the people have a backpack, and 7 of the people have an MP3 player. </a:t>
            </a:r>
            <a:endParaRPr lang="en-US" dirty="0" smtClean="0"/>
          </a:p>
          <a:p>
            <a:r>
              <a:rPr lang="en-US" dirty="0" smtClean="0"/>
              <a:t>How </a:t>
            </a:r>
            <a:r>
              <a:rPr lang="en-US" dirty="0"/>
              <a:t>many people might have both a backpack and an MP3 player? </a:t>
            </a:r>
            <a:endParaRPr lang="en-US" dirty="0" smtClean="0"/>
          </a:p>
          <a:p>
            <a:r>
              <a:rPr lang="en-US" dirty="0" smtClean="0"/>
              <a:t>What </a:t>
            </a:r>
            <a:r>
              <a:rPr lang="en-US" dirty="0"/>
              <a:t>is the smallest possible answer for this? </a:t>
            </a:r>
            <a:endParaRPr lang="en-US" dirty="0" smtClean="0"/>
          </a:p>
          <a:p>
            <a:r>
              <a:rPr lang="en-US" dirty="0" smtClean="0"/>
              <a:t>What </a:t>
            </a:r>
            <a:r>
              <a:rPr lang="en-US" dirty="0"/>
              <a:t>is the largest possible answer?</a:t>
            </a:r>
            <a:endParaRPr lang="en-AU" dirty="0"/>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82660950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2"/>
                </a:solidFill>
              </a:rPr>
              <a:t>An extending prompt</a:t>
            </a:r>
            <a:endParaRPr lang="en-AU" dirty="0">
              <a:solidFill>
                <a:schemeClr val="tx2"/>
              </a:solidFill>
            </a:endParaRPr>
          </a:p>
        </p:txBody>
      </p:sp>
      <p:sp>
        <p:nvSpPr>
          <p:cNvPr id="3" name="Content Placeholder 2"/>
          <p:cNvSpPr>
            <a:spLocks noGrp="1"/>
          </p:cNvSpPr>
          <p:nvPr>
            <p:ph idx="1"/>
          </p:nvPr>
        </p:nvSpPr>
        <p:spPr/>
        <p:txBody>
          <a:bodyPr>
            <a:normAutofit lnSpcReduction="10000"/>
          </a:bodyPr>
          <a:lstStyle/>
          <a:p>
            <a:r>
              <a:rPr lang="en-US" dirty="0"/>
              <a:t>On a train, the probability that a passenger has a backpack is 2/3, and the probability that a passenger has an MP3 player is 2/7.How many passengers might be on the train? How many passengers might have both a backpack and an MP3 player? What is the range of possible answers for this?</a:t>
            </a:r>
            <a:endParaRPr lang="en-AU" dirty="0"/>
          </a:p>
          <a:p>
            <a:r>
              <a:rPr lang="en-US" dirty="0"/>
              <a:t>Represent each of your solutions in two different ways.</a:t>
            </a:r>
            <a:endParaRPr lang="en-AU" dirty="0"/>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Sullivan MAT Nov 2013</a:t>
            </a:r>
            <a:endParaRPr lang="en-AU"/>
          </a:p>
        </p:txBody>
      </p:sp>
    </p:spTree>
    <p:extLst>
      <p:ext uri="{BB962C8B-B14F-4D97-AF65-F5344CB8AC3E}">
        <p14:creationId xmlns:p14="http://schemas.microsoft.com/office/powerpoint/2010/main" val="323990832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Student preferences for teaching approaches</a:t>
            </a:r>
            <a:endParaRPr lang="en-AU" dirty="0"/>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7547479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306687"/>
          </a:xfrm>
        </p:spPr>
        <p:txBody>
          <a:bodyPr>
            <a:noAutofit/>
          </a:bodyPr>
          <a:lstStyle/>
          <a:p>
            <a:r>
              <a:rPr lang="en-AU" dirty="0" smtClean="0">
                <a:effectLst/>
              </a:rPr>
              <a:t>A container and 3 eggs weighs 170 grams. The same container and 5 eggs weighs 270 grams. What is the weight of the container?</a:t>
            </a:r>
            <a:endParaRPr lang="en-AU" dirty="0"/>
          </a:p>
        </p:txBody>
      </p:sp>
    </p:spTree>
    <p:extLst>
      <p:ext uri="{BB962C8B-B14F-4D97-AF65-F5344CB8AC3E}">
        <p14:creationId xmlns:p14="http://schemas.microsoft.com/office/powerpoint/2010/main" val="269321893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PRE TEST</a:t>
            </a:r>
            <a:endParaRPr lang="en-AU" dirty="0"/>
          </a:p>
        </p:txBody>
      </p:sp>
      <p:graphicFrame>
        <p:nvGraphicFramePr>
          <p:cNvPr id="4" name="Table 3"/>
          <p:cNvGraphicFramePr>
            <a:graphicFrameLocks noGrp="1"/>
          </p:cNvGraphicFramePr>
          <p:nvPr>
            <p:extLst>
              <p:ext uri="{D42A27DB-BD31-4B8C-83A1-F6EECF244321}">
                <p14:modId xmlns:p14="http://schemas.microsoft.com/office/powerpoint/2010/main" val="3445234017"/>
              </p:ext>
            </p:extLst>
          </p:nvPr>
        </p:nvGraphicFramePr>
        <p:xfrm>
          <a:off x="827584" y="1844824"/>
          <a:ext cx="7139136" cy="3888432"/>
        </p:xfrm>
        <a:graphic>
          <a:graphicData uri="http://schemas.openxmlformats.org/drawingml/2006/table">
            <a:tbl>
              <a:tblPr>
                <a:tableStyleId>{5940675A-B579-460E-94D1-54222C63F5DA}</a:tableStyleId>
              </a:tblPr>
              <a:tblGrid>
                <a:gridCol w="2379712"/>
                <a:gridCol w="2379712"/>
                <a:gridCol w="2379712"/>
              </a:tblGrid>
              <a:tr h="648072">
                <a:tc>
                  <a:txBody>
                    <a:bodyPr/>
                    <a:lstStyle/>
                    <a:p>
                      <a:pPr algn="ctr"/>
                      <a:r>
                        <a:rPr lang="en-AU" sz="2800" dirty="0"/>
                        <a:t>Answer</a:t>
                      </a:r>
                    </a:p>
                  </a:txBody>
                  <a:tcPr anchor="ctr"/>
                </a:tc>
                <a:tc>
                  <a:txBody>
                    <a:bodyPr/>
                    <a:lstStyle/>
                    <a:p>
                      <a:pPr algn="ctr"/>
                      <a:r>
                        <a:rPr lang="en-AU" sz="2800" dirty="0"/>
                        <a:t>Response</a:t>
                      </a:r>
                    </a:p>
                  </a:txBody>
                  <a:tcPr anchor="ctr"/>
                </a:tc>
                <a:tc>
                  <a:txBody>
                    <a:bodyPr/>
                    <a:lstStyle/>
                    <a:p>
                      <a:pPr algn="ctr"/>
                      <a:r>
                        <a:rPr lang="en-AU" sz="2800"/>
                        <a:t>%</a:t>
                      </a:r>
                    </a:p>
                  </a:txBody>
                  <a:tcPr anchor="ctr"/>
                </a:tc>
              </a:tr>
              <a:tr h="648072">
                <a:tc>
                  <a:txBody>
                    <a:bodyPr/>
                    <a:lstStyle/>
                    <a:p>
                      <a:pPr algn="ctr"/>
                      <a:r>
                        <a:rPr lang="en-AU" sz="2800" dirty="0"/>
                        <a:t>7 g</a:t>
                      </a:r>
                    </a:p>
                  </a:txBody>
                  <a:tcPr anchor="ctr"/>
                </a:tc>
                <a:tc>
                  <a:txBody>
                    <a:bodyPr/>
                    <a:lstStyle/>
                    <a:p>
                      <a:pPr algn="ctr"/>
                      <a:r>
                        <a:rPr lang="en-AU" sz="2800" dirty="0"/>
                        <a:t>21</a:t>
                      </a:r>
                    </a:p>
                  </a:txBody>
                  <a:tcPr anchor="ctr"/>
                </a:tc>
                <a:tc>
                  <a:txBody>
                    <a:bodyPr/>
                    <a:lstStyle/>
                    <a:p>
                      <a:pPr algn="ctr"/>
                      <a:r>
                        <a:rPr lang="en-AU" sz="2800"/>
                        <a:t>6%</a:t>
                      </a:r>
                    </a:p>
                  </a:txBody>
                  <a:tcPr anchor="ctr"/>
                </a:tc>
              </a:tr>
              <a:tr h="648072">
                <a:tc>
                  <a:txBody>
                    <a:bodyPr/>
                    <a:lstStyle/>
                    <a:p>
                      <a:pPr algn="ctr"/>
                      <a:r>
                        <a:rPr lang="en-AU" sz="2800"/>
                        <a:t>50 g</a:t>
                      </a:r>
                    </a:p>
                  </a:txBody>
                  <a:tcPr anchor="ctr"/>
                </a:tc>
                <a:tc>
                  <a:txBody>
                    <a:bodyPr/>
                    <a:lstStyle/>
                    <a:p>
                      <a:pPr algn="ctr"/>
                      <a:r>
                        <a:rPr lang="en-AU" sz="2800" dirty="0"/>
                        <a:t>98</a:t>
                      </a:r>
                    </a:p>
                  </a:txBody>
                  <a:tcPr anchor="ctr"/>
                </a:tc>
                <a:tc>
                  <a:txBody>
                    <a:bodyPr/>
                    <a:lstStyle/>
                    <a:p>
                      <a:pPr algn="ctr"/>
                      <a:r>
                        <a:rPr lang="en-AU" sz="2800" dirty="0"/>
                        <a:t>29%</a:t>
                      </a:r>
                    </a:p>
                  </a:txBody>
                  <a:tcPr anchor="ctr"/>
                </a:tc>
              </a:tr>
              <a:tr h="648072">
                <a:tc>
                  <a:txBody>
                    <a:bodyPr/>
                    <a:lstStyle/>
                    <a:p>
                      <a:pPr algn="ctr"/>
                      <a:r>
                        <a:rPr lang="en-AU" sz="2800"/>
                        <a:t>30 g</a:t>
                      </a:r>
                    </a:p>
                  </a:txBody>
                  <a:tcPr anchor="ctr"/>
                </a:tc>
                <a:tc>
                  <a:txBody>
                    <a:bodyPr/>
                    <a:lstStyle/>
                    <a:p>
                      <a:pPr algn="ctr"/>
                      <a:r>
                        <a:rPr lang="en-AU" sz="2800" dirty="0"/>
                        <a:t>55</a:t>
                      </a:r>
                    </a:p>
                  </a:txBody>
                  <a:tcPr anchor="ctr"/>
                </a:tc>
                <a:tc>
                  <a:txBody>
                    <a:bodyPr/>
                    <a:lstStyle/>
                    <a:p>
                      <a:pPr algn="ctr"/>
                      <a:r>
                        <a:rPr lang="en-AU" sz="2800" dirty="0"/>
                        <a:t>16%</a:t>
                      </a:r>
                    </a:p>
                  </a:txBody>
                  <a:tcPr anchor="ctr"/>
                </a:tc>
              </a:tr>
              <a:tr h="648072">
                <a:tc>
                  <a:txBody>
                    <a:bodyPr/>
                    <a:lstStyle/>
                    <a:p>
                      <a:pPr algn="ctr"/>
                      <a:r>
                        <a:rPr lang="en-AU" sz="2800" dirty="0">
                          <a:solidFill>
                            <a:srgbClr val="00B050"/>
                          </a:solidFill>
                        </a:rPr>
                        <a:t>20 g</a:t>
                      </a:r>
                    </a:p>
                  </a:txBody>
                  <a:tcPr anchor="ctr"/>
                </a:tc>
                <a:tc>
                  <a:txBody>
                    <a:bodyPr/>
                    <a:lstStyle/>
                    <a:p>
                      <a:pPr algn="ctr"/>
                      <a:r>
                        <a:rPr lang="en-AU" sz="2800" dirty="0">
                          <a:solidFill>
                            <a:srgbClr val="00B050"/>
                          </a:solidFill>
                        </a:rPr>
                        <a:t>167</a:t>
                      </a:r>
                    </a:p>
                  </a:txBody>
                  <a:tcPr anchor="ctr"/>
                </a:tc>
                <a:tc>
                  <a:txBody>
                    <a:bodyPr/>
                    <a:lstStyle/>
                    <a:p>
                      <a:pPr algn="ctr"/>
                      <a:r>
                        <a:rPr lang="en-AU" sz="2800" dirty="0">
                          <a:solidFill>
                            <a:srgbClr val="00B050"/>
                          </a:solidFill>
                        </a:rPr>
                        <a:t>49%</a:t>
                      </a:r>
                    </a:p>
                  </a:txBody>
                  <a:tcPr anchor="ctr"/>
                </a:tc>
              </a:tr>
              <a:tr h="648072">
                <a:tc>
                  <a:txBody>
                    <a:bodyPr/>
                    <a:lstStyle/>
                    <a:p>
                      <a:pPr algn="ctr"/>
                      <a:r>
                        <a:rPr lang="en-AU" sz="2800"/>
                        <a:t>Total</a:t>
                      </a:r>
                    </a:p>
                  </a:txBody>
                  <a:tcPr anchor="ctr"/>
                </a:tc>
                <a:tc>
                  <a:txBody>
                    <a:bodyPr/>
                    <a:lstStyle/>
                    <a:p>
                      <a:pPr algn="ctr"/>
                      <a:r>
                        <a:rPr lang="en-AU" sz="2800"/>
                        <a:t>341</a:t>
                      </a:r>
                    </a:p>
                  </a:txBody>
                  <a:tcPr anchor="ctr"/>
                </a:tc>
                <a:tc>
                  <a:txBody>
                    <a:bodyPr/>
                    <a:lstStyle/>
                    <a:p>
                      <a:pPr algn="ctr"/>
                      <a:r>
                        <a:rPr lang="en-AU" sz="2800" dirty="0"/>
                        <a:t>100</a:t>
                      </a:r>
                    </a:p>
                  </a:txBody>
                  <a:tcPr anchor="ctr"/>
                </a:tc>
              </a:tr>
            </a:tbl>
          </a:graphicData>
        </a:graphic>
      </p:graphicFrame>
    </p:spTree>
    <p:extLst>
      <p:ext uri="{BB962C8B-B14F-4D97-AF65-F5344CB8AC3E}">
        <p14:creationId xmlns:p14="http://schemas.microsoft.com/office/powerpoint/2010/main" val="234717663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POST TEST</a:t>
            </a:r>
            <a:endParaRPr lang="en-AU" dirty="0"/>
          </a:p>
        </p:txBody>
      </p:sp>
      <p:graphicFrame>
        <p:nvGraphicFramePr>
          <p:cNvPr id="4" name="Table 3"/>
          <p:cNvGraphicFramePr>
            <a:graphicFrameLocks noGrp="1"/>
          </p:cNvGraphicFramePr>
          <p:nvPr>
            <p:extLst>
              <p:ext uri="{D42A27DB-BD31-4B8C-83A1-F6EECF244321}">
                <p14:modId xmlns:p14="http://schemas.microsoft.com/office/powerpoint/2010/main" val="440879960"/>
              </p:ext>
            </p:extLst>
          </p:nvPr>
        </p:nvGraphicFramePr>
        <p:xfrm>
          <a:off x="827584" y="1844824"/>
          <a:ext cx="7139136" cy="3888432"/>
        </p:xfrm>
        <a:graphic>
          <a:graphicData uri="http://schemas.openxmlformats.org/drawingml/2006/table">
            <a:tbl>
              <a:tblPr>
                <a:tableStyleId>{5940675A-B579-460E-94D1-54222C63F5DA}</a:tableStyleId>
              </a:tblPr>
              <a:tblGrid>
                <a:gridCol w="2379712"/>
                <a:gridCol w="2379712"/>
                <a:gridCol w="2379712"/>
              </a:tblGrid>
              <a:tr h="648072">
                <a:tc>
                  <a:txBody>
                    <a:bodyPr/>
                    <a:lstStyle/>
                    <a:p>
                      <a:pPr algn="ctr"/>
                      <a:r>
                        <a:rPr lang="en-AU" sz="2800" dirty="0"/>
                        <a:t>Answer</a:t>
                      </a:r>
                    </a:p>
                  </a:txBody>
                  <a:tcPr anchor="ctr"/>
                </a:tc>
                <a:tc>
                  <a:txBody>
                    <a:bodyPr/>
                    <a:lstStyle/>
                    <a:p>
                      <a:pPr algn="ctr"/>
                      <a:r>
                        <a:rPr lang="en-AU" sz="2800" dirty="0"/>
                        <a:t>Response</a:t>
                      </a:r>
                    </a:p>
                  </a:txBody>
                  <a:tcPr anchor="ctr"/>
                </a:tc>
                <a:tc>
                  <a:txBody>
                    <a:bodyPr/>
                    <a:lstStyle/>
                    <a:p>
                      <a:pPr algn="ctr"/>
                      <a:r>
                        <a:rPr lang="en-AU" sz="2800"/>
                        <a:t>%</a:t>
                      </a:r>
                    </a:p>
                  </a:txBody>
                  <a:tcPr anchor="ctr"/>
                </a:tc>
              </a:tr>
              <a:tr h="648072">
                <a:tc>
                  <a:txBody>
                    <a:bodyPr/>
                    <a:lstStyle/>
                    <a:p>
                      <a:pPr algn="ctr"/>
                      <a:r>
                        <a:rPr lang="en-AU" sz="2800" dirty="0"/>
                        <a:t>7 g</a:t>
                      </a:r>
                    </a:p>
                  </a:txBody>
                  <a:tcPr anchor="ctr"/>
                </a:tc>
                <a:tc>
                  <a:txBody>
                    <a:bodyPr/>
                    <a:lstStyle/>
                    <a:p>
                      <a:pPr algn="ctr">
                        <a:lnSpc>
                          <a:spcPct val="115000"/>
                        </a:lnSpc>
                        <a:spcAft>
                          <a:spcPts val="0"/>
                        </a:spcAft>
                      </a:pPr>
                      <a:r>
                        <a:rPr lang="en-US" sz="2400">
                          <a:effectLst/>
                          <a:latin typeface="Arial"/>
                          <a:ea typeface="SimSun"/>
                          <a:cs typeface="Arial"/>
                        </a:rPr>
                        <a:t>8</a:t>
                      </a:r>
                      <a:endParaRPr lang="en-AU" sz="2400">
                        <a:effectLst/>
                        <a:latin typeface="Arial"/>
                        <a:ea typeface="SimSun"/>
                        <a:cs typeface="Arial"/>
                      </a:endParaRPr>
                    </a:p>
                  </a:txBody>
                  <a:tcPr marL="73025" marR="73025" marT="0" marB="0" anchor="ctr"/>
                </a:tc>
                <a:tc>
                  <a:txBody>
                    <a:bodyPr/>
                    <a:lstStyle/>
                    <a:p>
                      <a:pPr algn="ctr">
                        <a:lnSpc>
                          <a:spcPct val="115000"/>
                        </a:lnSpc>
                        <a:spcAft>
                          <a:spcPts val="0"/>
                        </a:spcAft>
                      </a:pPr>
                      <a:r>
                        <a:rPr lang="en-US" sz="2400">
                          <a:effectLst/>
                          <a:latin typeface="Arial"/>
                          <a:ea typeface="SimSun"/>
                          <a:cs typeface="Arial"/>
                        </a:rPr>
                        <a:t>3%</a:t>
                      </a:r>
                      <a:endParaRPr lang="en-AU" sz="2400">
                        <a:effectLst/>
                        <a:latin typeface="Arial"/>
                        <a:ea typeface="SimSun"/>
                        <a:cs typeface="Arial"/>
                      </a:endParaRPr>
                    </a:p>
                  </a:txBody>
                  <a:tcPr marL="73025" marR="73025" marT="0" marB="0" anchor="ctr"/>
                </a:tc>
              </a:tr>
              <a:tr h="648072">
                <a:tc>
                  <a:txBody>
                    <a:bodyPr/>
                    <a:lstStyle/>
                    <a:p>
                      <a:pPr algn="ctr"/>
                      <a:r>
                        <a:rPr lang="en-AU" sz="2800"/>
                        <a:t>50 g</a:t>
                      </a:r>
                    </a:p>
                  </a:txBody>
                  <a:tcPr anchor="ctr"/>
                </a:tc>
                <a:tc>
                  <a:txBody>
                    <a:bodyPr/>
                    <a:lstStyle/>
                    <a:p>
                      <a:pPr algn="ctr">
                        <a:lnSpc>
                          <a:spcPct val="115000"/>
                        </a:lnSpc>
                        <a:spcAft>
                          <a:spcPts val="0"/>
                        </a:spcAft>
                      </a:pPr>
                      <a:r>
                        <a:rPr lang="en-US" sz="2400">
                          <a:effectLst/>
                          <a:latin typeface="Arial"/>
                          <a:ea typeface="SimSun"/>
                          <a:cs typeface="Arial"/>
                        </a:rPr>
                        <a:t>63</a:t>
                      </a:r>
                      <a:endParaRPr lang="en-AU" sz="2400">
                        <a:effectLst/>
                        <a:latin typeface="Arial"/>
                        <a:ea typeface="SimSun"/>
                        <a:cs typeface="Arial"/>
                      </a:endParaRPr>
                    </a:p>
                  </a:txBody>
                  <a:tcPr marL="73025" marR="73025" marT="0" marB="0" anchor="ctr"/>
                </a:tc>
                <a:tc>
                  <a:txBody>
                    <a:bodyPr/>
                    <a:lstStyle/>
                    <a:p>
                      <a:pPr algn="ctr">
                        <a:lnSpc>
                          <a:spcPct val="115000"/>
                        </a:lnSpc>
                        <a:spcAft>
                          <a:spcPts val="0"/>
                        </a:spcAft>
                      </a:pPr>
                      <a:r>
                        <a:rPr lang="en-US" sz="2400">
                          <a:effectLst/>
                          <a:latin typeface="Arial"/>
                          <a:ea typeface="SimSun"/>
                          <a:cs typeface="Arial"/>
                        </a:rPr>
                        <a:t>24%</a:t>
                      </a:r>
                      <a:endParaRPr lang="en-AU" sz="2400">
                        <a:effectLst/>
                        <a:latin typeface="Arial"/>
                        <a:ea typeface="SimSun"/>
                        <a:cs typeface="Arial"/>
                      </a:endParaRPr>
                    </a:p>
                  </a:txBody>
                  <a:tcPr marL="73025" marR="73025" marT="0" marB="0" anchor="ctr"/>
                </a:tc>
              </a:tr>
              <a:tr h="648072">
                <a:tc>
                  <a:txBody>
                    <a:bodyPr/>
                    <a:lstStyle/>
                    <a:p>
                      <a:pPr algn="ctr"/>
                      <a:r>
                        <a:rPr lang="en-AU" sz="2800"/>
                        <a:t>30 g</a:t>
                      </a:r>
                    </a:p>
                  </a:txBody>
                  <a:tcPr anchor="ctr"/>
                </a:tc>
                <a:tc>
                  <a:txBody>
                    <a:bodyPr/>
                    <a:lstStyle/>
                    <a:p>
                      <a:pPr algn="ctr">
                        <a:lnSpc>
                          <a:spcPct val="115000"/>
                        </a:lnSpc>
                        <a:spcAft>
                          <a:spcPts val="0"/>
                        </a:spcAft>
                      </a:pPr>
                      <a:r>
                        <a:rPr lang="en-US" sz="2400">
                          <a:effectLst/>
                          <a:latin typeface="Arial"/>
                          <a:ea typeface="SimSun"/>
                          <a:cs typeface="Arial"/>
                        </a:rPr>
                        <a:t>33</a:t>
                      </a:r>
                      <a:endParaRPr lang="en-AU" sz="2400">
                        <a:effectLst/>
                        <a:latin typeface="Arial"/>
                        <a:ea typeface="SimSun"/>
                        <a:cs typeface="Arial"/>
                      </a:endParaRPr>
                    </a:p>
                  </a:txBody>
                  <a:tcPr marL="73025" marR="73025" marT="0" marB="0" anchor="ctr"/>
                </a:tc>
                <a:tc>
                  <a:txBody>
                    <a:bodyPr/>
                    <a:lstStyle/>
                    <a:p>
                      <a:pPr algn="ctr">
                        <a:lnSpc>
                          <a:spcPct val="115000"/>
                        </a:lnSpc>
                        <a:spcAft>
                          <a:spcPts val="0"/>
                        </a:spcAft>
                      </a:pPr>
                      <a:r>
                        <a:rPr lang="en-US" sz="2400">
                          <a:effectLst/>
                          <a:latin typeface="Arial"/>
                          <a:ea typeface="SimSun"/>
                          <a:cs typeface="Arial"/>
                        </a:rPr>
                        <a:t>12%</a:t>
                      </a:r>
                      <a:endParaRPr lang="en-AU" sz="2400">
                        <a:effectLst/>
                        <a:latin typeface="Arial"/>
                        <a:ea typeface="SimSun"/>
                        <a:cs typeface="Arial"/>
                      </a:endParaRPr>
                    </a:p>
                  </a:txBody>
                  <a:tcPr marL="73025" marR="73025" marT="0" marB="0" anchor="ctr"/>
                </a:tc>
              </a:tr>
              <a:tr h="648072">
                <a:tc>
                  <a:txBody>
                    <a:bodyPr/>
                    <a:lstStyle/>
                    <a:p>
                      <a:pPr algn="ctr"/>
                      <a:r>
                        <a:rPr lang="en-AU" sz="2800" dirty="0">
                          <a:solidFill>
                            <a:srgbClr val="00B050"/>
                          </a:solidFill>
                        </a:rPr>
                        <a:t>20 g</a:t>
                      </a:r>
                    </a:p>
                  </a:txBody>
                  <a:tcPr anchor="ctr"/>
                </a:tc>
                <a:tc>
                  <a:txBody>
                    <a:bodyPr/>
                    <a:lstStyle/>
                    <a:p>
                      <a:pPr algn="ctr">
                        <a:lnSpc>
                          <a:spcPct val="115000"/>
                        </a:lnSpc>
                        <a:spcAft>
                          <a:spcPts val="0"/>
                        </a:spcAft>
                      </a:pPr>
                      <a:r>
                        <a:rPr lang="en-US" sz="2400">
                          <a:solidFill>
                            <a:srgbClr val="00B050"/>
                          </a:solidFill>
                          <a:effectLst/>
                          <a:latin typeface="Arial"/>
                          <a:ea typeface="SimSun"/>
                          <a:cs typeface="Arial"/>
                        </a:rPr>
                        <a:t>163</a:t>
                      </a:r>
                      <a:endParaRPr lang="en-AU" sz="2400">
                        <a:solidFill>
                          <a:srgbClr val="00B050"/>
                        </a:solidFill>
                        <a:effectLst/>
                        <a:latin typeface="Arial"/>
                        <a:ea typeface="SimSun"/>
                        <a:cs typeface="Arial"/>
                      </a:endParaRPr>
                    </a:p>
                  </a:txBody>
                  <a:tcPr marL="73025" marR="73025" marT="0" marB="0" anchor="ctr"/>
                </a:tc>
                <a:tc>
                  <a:txBody>
                    <a:bodyPr/>
                    <a:lstStyle/>
                    <a:p>
                      <a:pPr algn="ctr">
                        <a:lnSpc>
                          <a:spcPct val="115000"/>
                        </a:lnSpc>
                        <a:spcAft>
                          <a:spcPts val="0"/>
                        </a:spcAft>
                      </a:pPr>
                      <a:r>
                        <a:rPr lang="en-US" sz="2400" dirty="0">
                          <a:solidFill>
                            <a:srgbClr val="00B050"/>
                          </a:solidFill>
                          <a:effectLst/>
                          <a:latin typeface="Arial"/>
                          <a:ea typeface="SimSun"/>
                          <a:cs typeface="Arial"/>
                        </a:rPr>
                        <a:t>61%</a:t>
                      </a:r>
                      <a:endParaRPr lang="en-AU" sz="2400" dirty="0">
                        <a:solidFill>
                          <a:srgbClr val="00B050"/>
                        </a:solidFill>
                        <a:effectLst/>
                        <a:latin typeface="Arial"/>
                        <a:ea typeface="SimSun"/>
                        <a:cs typeface="Arial"/>
                      </a:endParaRPr>
                    </a:p>
                  </a:txBody>
                  <a:tcPr marL="73025" marR="73025" marT="0" marB="0" anchor="ctr"/>
                </a:tc>
              </a:tr>
              <a:tr h="648072">
                <a:tc>
                  <a:txBody>
                    <a:bodyPr/>
                    <a:lstStyle/>
                    <a:p>
                      <a:pPr algn="ctr"/>
                      <a:r>
                        <a:rPr lang="en-AU" sz="2800"/>
                        <a:t>Total</a:t>
                      </a:r>
                    </a:p>
                  </a:txBody>
                  <a:tcPr anchor="ctr"/>
                </a:tc>
                <a:tc>
                  <a:txBody>
                    <a:bodyPr/>
                    <a:lstStyle/>
                    <a:p>
                      <a:pPr algn="ctr">
                        <a:lnSpc>
                          <a:spcPct val="115000"/>
                        </a:lnSpc>
                        <a:spcAft>
                          <a:spcPts val="0"/>
                        </a:spcAft>
                      </a:pPr>
                      <a:r>
                        <a:rPr lang="en-US" sz="2400">
                          <a:effectLst/>
                          <a:latin typeface="Arial"/>
                          <a:ea typeface="SimSun"/>
                          <a:cs typeface="Arial"/>
                        </a:rPr>
                        <a:t>267</a:t>
                      </a:r>
                      <a:endParaRPr lang="en-AU" sz="2400">
                        <a:effectLst/>
                        <a:latin typeface="Arial"/>
                        <a:ea typeface="SimSun"/>
                        <a:cs typeface="Arial"/>
                      </a:endParaRPr>
                    </a:p>
                  </a:txBody>
                  <a:tcPr marL="73025" marR="73025" marT="0" marB="0" anchor="ctr"/>
                </a:tc>
                <a:tc>
                  <a:txBody>
                    <a:bodyPr/>
                    <a:lstStyle/>
                    <a:p>
                      <a:pPr algn="ctr">
                        <a:lnSpc>
                          <a:spcPct val="115000"/>
                        </a:lnSpc>
                        <a:spcAft>
                          <a:spcPts val="0"/>
                        </a:spcAft>
                      </a:pPr>
                      <a:r>
                        <a:rPr lang="en-US" sz="2400" dirty="0">
                          <a:effectLst/>
                          <a:latin typeface="Arial"/>
                          <a:ea typeface="SimSun"/>
                          <a:cs typeface="Arial"/>
                        </a:rPr>
                        <a:t>100%</a:t>
                      </a:r>
                      <a:endParaRPr lang="en-AU" sz="2400" dirty="0">
                        <a:effectLst/>
                        <a:latin typeface="Arial"/>
                        <a:ea typeface="SimSun"/>
                        <a:cs typeface="Arial"/>
                      </a:endParaRPr>
                    </a:p>
                  </a:txBody>
                  <a:tcPr marL="73025" marR="73025" marT="0" marB="0" anchor="ctr"/>
                </a:tc>
              </a:tr>
            </a:tbl>
          </a:graphicData>
        </a:graphic>
      </p:graphicFrame>
    </p:spTree>
    <p:extLst>
      <p:ext uri="{BB962C8B-B14F-4D97-AF65-F5344CB8AC3E}">
        <p14:creationId xmlns:p14="http://schemas.microsoft.com/office/powerpoint/2010/main" val="333738139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75815307"/>
              </p:ext>
            </p:extLst>
          </p:nvPr>
        </p:nvGraphicFramePr>
        <p:xfrm>
          <a:off x="323528" y="332656"/>
          <a:ext cx="8496944" cy="6025619"/>
        </p:xfrm>
        <a:graphic>
          <a:graphicData uri="http://schemas.openxmlformats.org/drawingml/2006/table">
            <a:tbl>
              <a:tblPr firstRow="1" firstCol="1" bandRow="1"/>
              <a:tblGrid>
                <a:gridCol w="2880320"/>
                <a:gridCol w="1728192"/>
                <a:gridCol w="1584176"/>
                <a:gridCol w="1571544"/>
                <a:gridCol w="732712"/>
              </a:tblGrid>
              <a:tr h="636350">
                <a:tc>
                  <a:txBody>
                    <a:bodyPr/>
                    <a:lstStyle/>
                    <a:p>
                      <a:pPr algn="ctr">
                        <a:lnSpc>
                          <a:spcPct val="115000"/>
                        </a:lnSpc>
                        <a:spcAft>
                          <a:spcPts val="0"/>
                        </a:spcAft>
                      </a:pPr>
                      <a:endParaRPr lang="en-AU" sz="2400" dirty="0">
                        <a:solidFill>
                          <a:srgbClr val="000000"/>
                        </a:solidFill>
                        <a:effectLst/>
                        <a:latin typeface="Calibri"/>
                        <a:ea typeface="SimSu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 much </a:t>
                      </a:r>
                      <a:r>
                        <a:rPr lang="en-AU" sz="2400" b="0" i="0" u="none" strike="noStrike" dirty="0">
                          <a:solidFill>
                            <a:srgbClr val="000000"/>
                          </a:solidFill>
                          <a:effectLst/>
                          <a:latin typeface="Calibri"/>
                        </a:rPr>
                        <a:t>harder than the </a:t>
                      </a:r>
                      <a:r>
                        <a:rPr lang="en-AU" sz="2400" b="0" i="0" u="none" strike="noStrike" dirty="0" smtClean="0">
                          <a:solidFill>
                            <a:srgbClr val="000000"/>
                          </a:solidFill>
                          <a:effectLst/>
                          <a:latin typeface="Calibri"/>
                        </a:rPr>
                        <a:t>egg.</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…about </a:t>
                      </a:r>
                      <a:r>
                        <a:rPr lang="en-AU" sz="2400" b="0" i="0" u="none" strike="noStrike" dirty="0">
                          <a:solidFill>
                            <a:srgbClr val="000000"/>
                          </a:solidFill>
                          <a:effectLst/>
                          <a:latin typeface="Calibri"/>
                        </a:rPr>
                        <a:t>as hard as the </a:t>
                      </a:r>
                      <a:r>
                        <a:rPr lang="en-AU" sz="2400" b="0" i="0" u="none" strike="noStrike" dirty="0" smtClean="0">
                          <a:solidFill>
                            <a:srgbClr val="000000"/>
                          </a:solidFill>
                          <a:effectLst/>
                          <a:latin typeface="Calibri"/>
                        </a:rPr>
                        <a:t>egg.</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 </a:t>
                      </a:r>
                      <a:r>
                        <a:rPr lang="en-AU" sz="2400" b="0" i="0" u="none" strike="noStrike" dirty="0">
                          <a:solidFill>
                            <a:srgbClr val="000000"/>
                          </a:solidFill>
                          <a:effectLst/>
                          <a:latin typeface="Calibri"/>
                        </a:rPr>
                        <a:t>much easier than the </a:t>
                      </a:r>
                      <a:r>
                        <a:rPr lang="en-AU" sz="2400" b="0" i="0" u="none" strike="noStrike" dirty="0" smtClean="0">
                          <a:solidFill>
                            <a:srgbClr val="000000"/>
                          </a:solidFill>
                          <a:effectLst/>
                          <a:latin typeface="Calibri"/>
                        </a:rPr>
                        <a:t>egg.</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en-AU" sz="2000" dirty="0">
                        <a:solidFill>
                          <a:srgbClr val="000000"/>
                        </a:solidFill>
                        <a:effectLst/>
                        <a:latin typeface="Calibri"/>
                        <a:ea typeface="SimSu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02238">
                <a:tc>
                  <a:txBody>
                    <a:bodyPr/>
                    <a:lstStyle/>
                    <a:p>
                      <a:pPr algn="ctr" fontAlgn="ctr">
                        <a:spcAft>
                          <a:spcPts val="600"/>
                        </a:spcAft>
                      </a:pP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…egg </a:t>
                      </a:r>
                      <a:r>
                        <a:rPr lang="en-AU" sz="2400" b="0" i="0" u="none" strike="noStrike" dirty="0">
                          <a:solidFill>
                            <a:srgbClr val="000000"/>
                          </a:solidFill>
                          <a:effectLst/>
                          <a:latin typeface="Calibri"/>
                        </a:rPr>
                        <a:t>question through working by </a:t>
                      </a:r>
                      <a:r>
                        <a:rPr lang="en-AU" sz="2400" b="0" i="0" u="none" strike="noStrike" dirty="0" smtClean="0">
                          <a:solidFill>
                            <a:srgbClr val="000000"/>
                          </a:solidFill>
                          <a:effectLst/>
                          <a:latin typeface="Calibri"/>
                        </a:rPr>
                        <a:t>myself</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400" b="0" i="0" u="none" strike="noStrike" dirty="0" smtClean="0">
                          <a:solidFill>
                            <a:srgbClr val="000000"/>
                          </a:solidFill>
                          <a:effectLst/>
                          <a:latin typeface="Calibri"/>
                        </a:rPr>
                        <a:t>47</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400" b="0" i="0" u="none" strike="noStrike" dirty="0">
                          <a:solidFill>
                            <a:srgbClr val="000000"/>
                          </a:solidFill>
                          <a:effectLst/>
                          <a:latin typeface="Calibri"/>
                        </a:rPr>
                        <a:t>67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400" b="0" i="0" u="none" strike="noStrike" dirty="0">
                          <a:solidFill>
                            <a:srgbClr val="000000"/>
                          </a:solidFill>
                          <a:effectLst/>
                          <a:latin typeface="Calibri"/>
                        </a:rPr>
                        <a:t>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400" b="0" i="0" u="none" strike="noStrike">
                          <a:solidFill>
                            <a:srgbClr val="000000"/>
                          </a:solidFill>
                          <a:effectLst/>
                          <a:latin typeface="Calibri"/>
                        </a:rPr>
                        <a:t>119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r>
              <a:tr h="1002238">
                <a:tc>
                  <a:txBody>
                    <a:bodyPr/>
                    <a:lstStyle/>
                    <a:p>
                      <a:pPr algn="ctr" fontAlgn="ctr">
                        <a:spcAft>
                          <a:spcPts val="600"/>
                        </a:spcAft>
                      </a:pP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 egg </a:t>
                      </a:r>
                      <a:r>
                        <a:rPr lang="en-AU" sz="2400" b="0" i="0" u="none" strike="noStrike" dirty="0">
                          <a:solidFill>
                            <a:srgbClr val="000000"/>
                          </a:solidFill>
                          <a:effectLst/>
                          <a:latin typeface="Calibri"/>
                        </a:rPr>
                        <a:t>question through working with other students </a:t>
                      </a:r>
                      <a:endParaRPr lang="en-AU" sz="2400" b="0" i="0" u="none" strike="noStrike" dirty="0" smtClean="0">
                        <a:solidFill>
                          <a:srgbClr val="000000"/>
                        </a:solidFill>
                        <a:effectLst/>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n-AU" sz="2400" b="0" i="0" u="none" strike="noStrike" dirty="0">
                          <a:solidFill>
                            <a:srgbClr val="000000"/>
                          </a:solidFill>
                          <a:effectLst/>
                          <a:latin typeface="Calibri"/>
                        </a:rPr>
                        <a:t>22</a:t>
                      </a:r>
                    </a:p>
                  </a:txBody>
                  <a:tcPr marL="9525" marR="9525" marT="9525" marB="0" anchor="ctr">
                    <a:lnL>
                      <a:noFill/>
                    </a:lnL>
                    <a:lnR>
                      <a:noFill/>
                    </a:lnR>
                    <a:lnT>
                      <a:noFill/>
                    </a:lnT>
                    <a:lnB>
                      <a:noFill/>
                    </a:lnB>
                    <a:solidFill>
                      <a:srgbClr val="FFFFFF"/>
                    </a:solidFill>
                  </a:tcPr>
                </a:tc>
                <a:tc>
                  <a:txBody>
                    <a:bodyPr/>
                    <a:lstStyle/>
                    <a:p>
                      <a:pPr algn="ctr" fontAlgn="b"/>
                      <a:r>
                        <a:rPr lang="en-AU" sz="2400" b="0" i="0" u="none" strike="noStrike" dirty="0">
                          <a:solidFill>
                            <a:srgbClr val="000000"/>
                          </a:solidFill>
                          <a:effectLst/>
                          <a:latin typeface="Calibri"/>
                        </a:rPr>
                        <a:t>125</a:t>
                      </a:r>
                    </a:p>
                  </a:txBody>
                  <a:tcPr marL="9525" marR="9525" marT="9525" marB="0" anchor="ctr">
                    <a:lnL>
                      <a:noFill/>
                    </a:lnL>
                    <a:lnR>
                      <a:noFill/>
                    </a:lnR>
                    <a:lnT>
                      <a:noFill/>
                    </a:lnT>
                    <a:lnB>
                      <a:noFill/>
                    </a:lnB>
                    <a:solidFill>
                      <a:srgbClr val="FFFFFF"/>
                    </a:solidFill>
                  </a:tcPr>
                </a:tc>
                <a:tc>
                  <a:txBody>
                    <a:bodyPr/>
                    <a:lstStyle/>
                    <a:p>
                      <a:pPr algn="ctr" fontAlgn="b"/>
                      <a:r>
                        <a:rPr lang="en-AU" sz="2400" b="0" i="0" u="none" strike="noStrike" dirty="0">
                          <a:solidFill>
                            <a:srgbClr val="000000"/>
                          </a:solidFill>
                          <a:effectLst/>
                          <a:latin typeface="Calibri"/>
                        </a:rPr>
                        <a:t>27</a:t>
                      </a:r>
                    </a:p>
                  </a:txBody>
                  <a:tcPr marL="9525" marR="9525" marT="9525" marB="0" anchor="ctr">
                    <a:lnL>
                      <a:noFill/>
                    </a:lnL>
                    <a:lnR>
                      <a:noFill/>
                    </a:lnR>
                    <a:lnT>
                      <a:noFill/>
                    </a:lnT>
                    <a:lnB>
                      <a:noFill/>
                    </a:lnB>
                    <a:solidFill>
                      <a:srgbClr val="FFFFFF"/>
                    </a:solidFill>
                  </a:tcPr>
                </a:tc>
                <a:tc>
                  <a:txBody>
                    <a:bodyPr/>
                    <a:lstStyle/>
                    <a:p>
                      <a:pPr algn="ctr" fontAlgn="b"/>
                      <a:r>
                        <a:rPr lang="en-AU" sz="2400" b="0" i="0" u="none" strike="noStrike" dirty="0">
                          <a:solidFill>
                            <a:srgbClr val="000000"/>
                          </a:solidFill>
                          <a:effectLst/>
                          <a:latin typeface="Calibri"/>
                        </a:rPr>
                        <a:t>174</a:t>
                      </a:r>
                    </a:p>
                  </a:txBody>
                  <a:tcPr marL="9525" marR="9525" marT="9525" marB="0" anchor="ctr">
                    <a:lnL>
                      <a:noFill/>
                    </a:lnL>
                    <a:lnR>
                      <a:noFill/>
                    </a:lnR>
                    <a:lnT>
                      <a:noFill/>
                    </a:lnT>
                    <a:lnB>
                      <a:noFill/>
                    </a:lnB>
                    <a:solidFill>
                      <a:srgbClr val="FFFFFF"/>
                    </a:solidFill>
                  </a:tcPr>
                </a:tc>
              </a:tr>
              <a:tr h="1002238">
                <a:tc>
                  <a:txBody>
                    <a:bodyPr/>
                    <a:lstStyle/>
                    <a:p>
                      <a:pPr algn="ctr" fontAlgn="ctr">
                        <a:spcAft>
                          <a:spcPts val="600"/>
                        </a:spcAft>
                      </a:pP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…egg </a:t>
                      </a:r>
                      <a:r>
                        <a:rPr lang="en-AU" sz="2400" b="0" i="0" u="none" strike="noStrike" dirty="0">
                          <a:solidFill>
                            <a:srgbClr val="000000"/>
                          </a:solidFill>
                          <a:effectLst/>
                          <a:latin typeface="Calibri"/>
                        </a:rPr>
                        <a:t>question by listening to explanations from the teacher before I work on the question</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dirty="0">
                          <a:solidFill>
                            <a:srgbClr val="000000"/>
                          </a:solidFill>
                          <a:effectLst/>
                          <a:latin typeface="Calibri"/>
                        </a:rPr>
                        <a:t>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dirty="0">
                          <a:solidFill>
                            <a:srgbClr val="000000"/>
                          </a:solidFill>
                          <a:effectLst/>
                          <a:latin typeface="Calibri"/>
                        </a:rPr>
                        <a:t>25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dirty="0">
                          <a:solidFill>
                            <a:srgbClr val="000000"/>
                          </a:solidFill>
                          <a:effectLst/>
                          <a:latin typeface="Calibri"/>
                        </a:rPr>
                        <a:t>18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dirty="0">
                          <a:solidFill>
                            <a:srgbClr val="000000"/>
                          </a:solidFill>
                          <a:effectLst/>
                          <a:latin typeface="Calibri"/>
                        </a:rPr>
                        <a:t>47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r>
              <a:tr h="501119">
                <a:tc>
                  <a:txBody>
                    <a:bodyPr/>
                    <a:lstStyle/>
                    <a:p>
                      <a:pPr algn="ctr">
                        <a:lnSpc>
                          <a:spcPct val="115000"/>
                        </a:lnSpc>
                        <a:spcAft>
                          <a:spcPts val="0"/>
                        </a:spcAft>
                      </a:pPr>
                      <a:r>
                        <a:rPr lang="en-AU" sz="2000" b="1" dirty="0">
                          <a:solidFill>
                            <a:srgbClr val="000000"/>
                          </a:solidFill>
                          <a:effectLst/>
                          <a:latin typeface="Calibri"/>
                          <a:ea typeface="Times New Roman"/>
                          <a:cs typeface="Calibri"/>
                        </a:rPr>
                        <a:t>Total</a:t>
                      </a:r>
                      <a:endParaRPr lang="en-AU" sz="2000" dirty="0">
                        <a:solidFill>
                          <a:srgbClr val="000000"/>
                        </a:solidFill>
                        <a:effectLst/>
                        <a:latin typeface="Calibri"/>
                        <a:ea typeface="SimSu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dirty="0">
                          <a:solidFill>
                            <a:srgbClr val="000000"/>
                          </a:solidFill>
                          <a:effectLst/>
                          <a:latin typeface="Calibri"/>
                        </a:rPr>
                        <a:t>73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a:solidFill>
                            <a:srgbClr val="000000"/>
                          </a:solidFill>
                          <a:effectLst/>
                          <a:latin typeface="Calibri"/>
                        </a:rPr>
                        <a:t>217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a:solidFill>
                            <a:srgbClr val="000000"/>
                          </a:solidFill>
                          <a:effectLst/>
                          <a:latin typeface="Calibri"/>
                        </a:rPr>
                        <a:t>50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400" b="0" i="0" u="none" strike="noStrike" dirty="0">
                          <a:solidFill>
                            <a:srgbClr val="000000"/>
                          </a:solidFill>
                          <a:effectLst/>
                          <a:latin typeface="Calibri"/>
                        </a:rPr>
                        <a:t>340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71996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686800" cy="1512168"/>
          </a:xfrm>
        </p:spPr>
        <p:txBody>
          <a:bodyPr>
            <a:noAutofit/>
          </a:bodyPr>
          <a:lstStyle/>
          <a:p>
            <a:pPr algn="ctr"/>
            <a:r>
              <a:rPr lang="en-AU" sz="4800" dirty="0" smtClean="0">
                <a:solidFill>
                  <a:schemeClr val="accent1">
                    <a:lumMod val="75000"/>
                  </a:schemeClr>
                </a:solidFill>
              </a:rPr>
              <a:t>Even though such games can be extended to …</a:t>
            </a:r>
            <a:endParaRPr lang="en-AU" sz="4800" dirty="0">
              <a:solidFill>
                <a:schemeClr val="accent1">
                  <a:lumMod val="75000"/>
                </a:schemeClr>
              </a:solidFill>
            </a:endParaRPr>
          </a:p>
        </p:txBody>
      </p:sp>
      <p:sp>
        <p:nvSpPr>
          <p:cNvPr id="3" name="Content Placeholder 2"/>
          <p:cNvSpPr>
            <a:spLocks noGrp="1"/>
          </p:cNvSpPr>
          <p:nvPr>
            <p:ph idx="1"/>
          </p:nvPr>
        </p:nvSpPr>
        <p:spPr>
          <a:xfrm>
            <a:off x="457200" y="2276872"/>
            <a:ext cx="8229600" cy="3849291"/>
          </a:xfrm>
        </p:spPr>
        <p:txBody>
          <a:bodyPr>
            <a:normAutofit/>
          </a:bodyPr>
          <a:lstStyle/>
          <a:p>
            <a:pPr marL="0" indent="0" algn="just">
              <a:lnSpc>
                <a:spcPct val="150000"/>
              </a:lnSpc>
              <a:buNone/>
            </a:pPr>
            <a:r>
              <a:rPr lang="en-AU" dirty="0" smtClean="0"/>
              <a:t>How could you place 3, 4, 5 and 6 on a board like this, to make the answer closest to 100</a:t>
            </a:r>
            <a:endParaRPr lang="en-AU" sz="3200" dirty="0"/>
          </a:p>
          <a:p>
            <a:pPr marL="0" indent="0">
              <a:buNone/>
            </a:pPr>
            <a:r>
              <a:rPr lang="en-AU" dirty="0"/>
              <a:t/>
            </a:r>
            <a:br>
              <a:rPr lang="en-AU" dirty="0"/>
            </a:br>
            <a:r>
              <a:rPr lang="en-AU" dirty="0"/>
              <a:t>                      </a:t>
            </a:r>
            <a:r>
              <a:rPr lang="en-AU" b="1" dirty="0"/>
              <a:t>÷</a:t>
            </a:r>
            <a:endParaRPr lang="en-AU" dirty="0"/>
          </a:p>
          <a:p>
            <a:pPr marL="0" indent="0">
              <a:buNone/>
            </a:pPr>
            <a:endParaRPr lang="en-AU" dirty="0" smtClean="0"/>
          </a:p>
        </p:txBody>
      </p:sp>
      <p:sp>
        <p:nvSpPr>
          <p:cNvPr id="5" name="Rectangle 4"/>
          <p:cNvSpPr/>
          <p:nvPr/>
        </p:nvSpPr>
        <p:spPr>
          <a:xfrm>
            <a:off x="883322" y="4293096"/>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 name="Rectangle 5"/>
          <p:cNvSpPr/>
          <p:nvPr/>
        </p:nvSpPr>
        <p:spPr>
          <a:xfrm>
            <a:off x="1422315" y="4293096"/>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7" name="Rectangle 6"/>
          <p:cNvSpPr/>
          <p:nvPr/>
        </p:nvSpPr>
        <p:spPr>
          <a:xfrm>
            <a:off x="1966991" y="4293096"/>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8" name="Rectangle 7"/>
          <p:cNvSpPr/>
          <p:nvPr/>
        </p:nvSpPr>
        <p:spPr>
          <a:xfrm>
            <a:off x="3059832" y="4293096"/>
            <a:ext cx="28803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dirty="0"/>
          </a:p>
        </p:txBody>
      </p:sp>
    </p:spTree>
    <p:extLst>
      <p:ext uri="{BB962C8B-B14F-4D97-AF65-F5344CB8AC3E}">
        <p14:creationId xmlns:p14="http://schemas.microsoft.com/office/powerpoint/2010/main" val="32325982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“Advanced” (generic) statements</a:t>
            </a:r>
            <a:endParaRPr lang="en-AU" dirty="0"/>
          </a:p>
        </p:txBody>
      </p:sp>
      <p:sp>
        <p:nvSpPr>
          <p:cNvPr id="3" name="Content Placeholder 2"/>
          <p:cNvSpPr>
            <a:spLocks noGrp="1"/>
          </p:cNvSpPr>
          <p:nvPr>
            <p:ph idx="1"/>
          </p:nvPr>
        </p:nvSpPr>
        <p:spPr/>
        <p:txBody>
          <a:bodyPr/>
          <a:lstStyle/>
          <a:p>
            <a:r>
              <a:rPr lang="en-US" dirty="0" smtClean="0"/>
              <a:t>Understanding</a:t>
            </a:r>
          </a:p>
          <a:p>
            <a:pPr lvl="1"/>
            <a:r>
              <a:rPr lang="en-US" dirty="0" smtClean="0"/>
              <a:t>I </a:t>
            </a:r>
            <a:r>
              <a:rPr lang="en-US" dirty="0"/>
              <a:t>chose, used and showed relevant ideas and connected them together. I used mathematical words </a:t>
            </a:r>
            <a:r>
              <a:rPr lang="en-US" dirty="0" smtClean="0"/>
              <a:t>correctly</a:t>
            </a:r>
          </a:p>
          <a:p>
            <a:r>
              <a:rPr lang="en-US" dirty="0" smtClean="0"/>
              <a:t>Fluency</a:t>
            </a:r>
            <a:endParaRPr lang="en-US" dirty="0"/>
          </a:p>
          <a:p>
            <a:pPr lvl="1"/>
            <a:r>
              <a:rPr lang="en-US" dirty="0"/>
              <a:t>My working out was complete with no errors, I used appropriate formulas if they were needed, and I presented calculations efficiently, incorporating relevant </a:t>
            </a:r>
            <a:r>
              <a:rPr lang="en-US" dirty="0" smtClean="0"/>
              <a:t>shortcuts</a:t>
            </a:r>
            <a:endParaRPr lang="en-AU" dirty="0"/>
          </a:p>
        </p:txBody>
      </p:sp>
      <p:sp>
        <p:nvSpPr>
          <p:cNvPr id="4" name="Footer Placeholder 3"/>
          <p:cNvSpPr>
            <a:spLocks noGrp="1"/>
          </p:cNvSpPr>
          <p:nvPr>
            <p:ph type="ftr" sz="quarter" idx="11"/>
          </p:nvPr>
        </p:nvSpPr>
        <p:spPr/>
        <p:txBody>
          <a:bodyPr/>
          <a:lstStyle/>
          <a:p>
            <a:r>
              <a:rPr lang="en-AU" smtClean="0"/>
              <a:t>PEP Nov 25 symposium</a:t>
            </a:r>
            <a:endParaRPr lang="en-AU"/>
          </a:p>
        </p:txBody>
      </p:sp>
    </p:spTree>
    <p:extLst>
      <p:ext uri="{BB962C8B-B14F-4D97-AF65-F5344CB8AC3E}">
        <p14:creationId xmlns:p14="http://schemas.microsoft.com/office/powerpoint/2010/main" val="254807783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Problem solving </a:t>
            </a:r>
          </a:p>
          <a:p>
            <a:pPr lvl="1"/>
            <a:r>
              <a:rPr lang="en-US" dirty="0" smtClean="0"/>
              <a:t>I </a:t>
            </a:r>
            <a:r>
              <a:rPr lang="en-US" dirty="0"/>
              <a:t>explained clearly how I planned and solved the problem, my method was creative and I checked that my solution(s) had no errors</a:t>
            </a:r>
            <a:r>
              <a:rPr lang="en-US" dirty="0" smtClean="0"/>
              <a:t>.</a:t>
            </a:r>
          </a:p>
          <a:p>
            <a:r>
              <a:rPr lang="en-US" dirty="0" smtClean="0"/>
              <a:t>Reasoning</a:t>
            </a:r>
          </a:p>
          <a:p>
            <a:pPr lvl="1"/>
            <a:r>
              <a:rPr lang="en-US" dirty="0"/>
              <a:t>The steps I took are shown, and I used examples to explain and justify my thinking.</a:t>
            </a:r>
            <a:endParaRPr lang="en-AU" dirty="0"/>
          </a:p>
        </p:txBody>
      </p:sp>
      <p:sp>
        <p:nvSpPr>
          <p:cNvPr id="4" name="Footer Placeholder 3"/>
          <p:cNvSpPr>
            <a:spLocks noGrp="1"/>
          </p:cNvSpPr>
          <p:nvPr>
            <p:ph type="ftr" sz="quarter" idx="11"/>
          </p:nvPr>
        </p:nvSpPr>
        <p:spPr/>
        <p:txBody>
          <a:bodyPr/>
          <a:lstStyle/>
          <a:p>
            <a:r>
              <a:rPr lang="en-AU" smtClean="0"/>
              <a:t>PEP Nov 25 symposium</a:t>
            </a:r>
            <a:endParaRPr lang="en-AU"/>
          </a:p>
        </p:txBody>
      </p:sp>
    </p:spTree>
    <p:extLst>
      <p:ext uri="{BB962C8B-B14F-4D97-AF65-F5344CB8AC3E}">
        <p14:creationId xmlns:p14="http://schemas.microsoft.com/office/powerpoint/2010/main" val="261082372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idx="1"/>
          </p:nvPr>
        </p:nvSpPr>
        <p:spPr>
          <a:xfrm>
            <a:off x="395536" y="1052736"/>
            <a:ext cx="8229600" cy="4525963"/>
          </a:xfrm>
        </p:spPr>
        <p:txBody>
          <a:bodyPr>
            <a:noAutofit/>
          </a:bodyPr>
          <a:lstStyle/>
          <a:p>
            <a:pPr marL="0" indent="0" algn="ctr">
              <a:buNone/>
            </a:pPr>
            <a:r>
              <a:rPr lang="en-AU" sz="4000" dirty="0" smtClean="0">
                <a:effectLst/>
              </a:rPr>
              <a:t>You need a MYKI card before you can travel on public transport in Melbourne. It costs $4 to buy a MYKI card and you need to put extra cash on the card to travel. If each journey costs $2.50, what is the total cost of 6 journeys?</a:t>
            </a:r>
            <a:endParaRPr lang="en-AU" sz="4000" dirty="0"/>
          </a:p>
        </p:txBody>
      </p:sp>
    </p:spTree>
    <p:extLst>
      <p:ext uri="{BB962C8B-B14F-4D97-AF65-F5344CB8AC3E}">
        <p14:creationId xmlns:p14="http://schemas.microsoft.com/office/powerpoint/2010/main" val="131572445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64387220"/>
              </p:ext>
            </p:extLst>
          </p:nvPr>
        </p:nvGraphicFramePr>
        <p:xfrm>
          <a:off x="899592" y="1628800"/>
          <a:ext cx="7488833" cy="3474720"/>
        </p:xfrm>
        <a:graphic>
          <a:graphicData uri="http://schemas.openxmlformats.org/drawingml/2006/table">
            <a:tbl>
              <a:tblPr>
                <a:tableStyleId>{616DA210-FB5B-4158-B5E0-FEB733F419BA}</a:tableStyleId>
              </a:tblPr>
              <a:tblGrid>
                <a:gridCol w="3277153"/>
                <a:gridCol w="2105840"/>
                <a:gridCol w="2105840"/>
              </a:tblGrid>
              <a:tr h="534916">
                <a:tc>
                  <a:txBody>
                    <a:bodyPr/>
                    <a:lstStyle/>
                    <a:p>
                      <a:pPr algn="ctr"/>
                      <a:r>
                        <a:rPr lang="en-AU" sz="3200" dirty="0"/>
                        <a:t>Answer</a:t>
                      </a:r>
                    </a:p>
                  </a:txBody>
                  <a:tcPr anchor="ctr"/>
                </a:tc>
                <a:tc>
                  <a:txBody>
                    <a:bodyPr/>
                    <a:lstStyle/>
                    <a:p>
                      <a:pPr algn="ctr"/>
                      <a:r>
                        <a:rPr lang="en-AU" sz="3200" dirty="0"/>
                        <a:t>Response</a:t>
                      </a:r>
                    </a:p>
                  </a:txBody>
                  <a:tcPr anchor="ctr"/>
                </a:tc>
                <a:tc>
                  <a:txBody>
                    <a:bodyPr/>
                    <a:lstStyle/>
                    <a:p>
                      <a:pPr algn="ctr"/>
                      <a:r>
                        <a:rPr lang="en-AU" sz="3200"/>
                        <a:t>%</a:t>
                      </a:r>
                    </a:p>
                  </a:txBody>
                  <a:tcPr anchor="ctr"/>
                </a:tc>
              </a:tr>
              <a:tr h="534916">
                <a:tc>
                  <a:txBody>
                    <a:bodyPr/>
                    <a:lstStyle/>
                    <a:p>
                      <a:pPr algn="ctr"/>
                      <a:r>
                        <a:rPr lang="en-AU" sz="3200" dirty="0"/>
                        <a:t>$15</a:t>
                      </a:r>
                    </a:p>
                  </a:txBody>
                  <a:tcPr anchor="ctr"/>
                </a:tc>
                <a:tc>
                  <a:txBody>
                    <a:bodyPr/>
                    <a:lstStyle/>
                    <a:p>
                      <a:pPr algn="ctr"/>
                      <a:r>
                        <a:rPr lang="en-AU" sz="3200" dirty="0"/>
                        <a:t>511</a:t>
                      </a:r>
                    </a:p>
                  </a:txBody>
                  <a:tcPr anchor="ctr"/>
                </a:tc>
                <a:tc>
                  <a:txBody>
                    <a:bodyPr/>
                    <a:lstStyle/>
                    <a:p>
                      <a:pPr algn="ctr"/>
                      <a:r>
                        <a:rPr lang="en-AU" sz="3200" dirty="0"/>
                        <a:t>57%</a:t>
                      </a:r>
                    </a:p>
                  </a:txBody>
                  <a:tcPr anchor="ctr"/>
                </a:tc>
              </a:tr>
              <a:tr h="534916">
                <a:tc>
                  <a:txBody>
                    <a:bodyPr/>
                    <a:lstStyle/>
                    <a:p>
                      <a:pPr algn="ctr"/>
                      <a:r>
                        <a:rPr lang="en-AU" sz="3200" dirty="0"/>
                        <a:t>$6.50</a:t>
                      </a:r>
                    </a:p>
                  </a:txBody>
                  <a:tcPr anchor="ctr"/>
                </a:tc>
                <a:tc>
                  <a:txBody>
                    <a:bodyPr/>
                    <a:lstStyle/>
                    <a:p>
                      <a:pPr algn="ctr"/>
                      <a:r>
                        <a:rPr lang="en-AU" sz="3200" dirty="0"/>
                        <a:t>64</a:t>
                      </a:r>
                    </a:p>
                  </a:txBody>
                  <a:tcPr anchor="ctr"/>
                </a:tc>
                <a:tc>
                  <a:txBody>
                    <a:bodyPr/>
                    <a:lstStyle/>
                    <a:p>
                      <a:pPr algn="ctr"/>
                      <a:r>
                        <a:rPr lang="en-AU" sz="3200" dirty="0"/>
                        <a:t>7%</a:t>
                      </a:r>
                    </a:p>
                  </a:txBody>
                  <a:tcPr anchor="ctr"/>
                </a:tc>
              </a:tr>
              <a:tr h="534916">
                <a:tc>
                  <a:txBody>
                    <a:bodyPr/>
                    <a:lstStyle/>
                    <a:p>
                      <a:pPr algn="ctr"/>
                      <a:r>
                        <a:rPr lang="en-AU" sz="3200" dirty="0">
                          <a:solidFill>
                            <a:srgbClr val="00B050"/>
                          </a:solidFill>
                        </a:rPr>
                        <a:t>$</a:t>
                      </a:r>
                      <a:r>
                        <a:rPr lang="en-AU" sz="3200" dirty="0" smtClean="0">
                          <a:solidFill>
                            <a:srgbClr val="00B050"/>
                          </a:solidFill>
                        </a:rPr>
                        <a:t>19</a:t>
                      </a:r>
                      <a:endParaRPr lang="en-AU" sz="3200" dirty="0">
                        <a:solidFill>
                          <a:srgbClr val="00B050"/>
                        </a:solidFill>
                      </a:endParaRPr>
                    </a:p>
                  </a:txBody>
                  <a:tcPr anchor="ctr"/>
                </a:tc>
                <a:tc>
                  <a:txBody>
                    <a:bodyPr/>
                    <a:lstStyle/>
                    <a:p>
                      <a:pPr algn="ctr"/>
                      <a:r>
                        <a:rPr lang="en-AU" sz="3200" dirty="0">
                          <a:solidFill>
                            <a:srgbClr val="00B050"/>
                          </a:solidFill>
                        </a:rPr>
                        <a:t>289</a:t>
                      </a:r>
                    </a:p>
                  </a:txBody>
                  <a:tcPr anchor="ctr"/>
                </a:tc>
                <a:tc>
                  <a:txBody>
                    <a:bodyPr/>
                    <a:lstStyle/>
                    <a:p>
                      <a:pPr algn="ctr"/>
                      <a:r>
                        <a:rPr lang="en-AU" sz="3200" dirty="0">
                          <a:solidFill>
                            <a:srgbClr val="00B050"/>
                          </a:solidFill>
                        </a:rPr>
                        <a:t>32%</a:t>
                      </a:r>
                    </a:p>
                  </a:txBody>
                  <a:tcPr anchor="ctr"/>
                </a:tc>
              </a:tr>
              <a:tr h="534916">
                <a:tc>
                  <a:txBody>
                    <a:bodyPr/>
                    <a:lstStyle/>
                    <a:p>
                      <a:pPr algn="ctr"/>
                      <a:r>
                        <a:rPr lang="en-AU" sz="3200"/>
                        <a:t>$10</a:t>
                      </a:r>
                    </a:p>
                  </a:txBody>
                  <a:tcPr anchor="ctr"/>
                </a:tc>
                <a:tc>
                  <a:txBody>
                    <a:bodyPr/>
                    <a:lstStyle/>
                    <a:p>
                      <a:pPr algn="ctr"/>
                      <a:r>
                        <a:rPr lang="en-AU" sz="3200" dirty="0"/>
                        <a:t>28</a:t>
                      </a:r>
                    </a:p>
                  </a:txBody>
                  <a:tcPr anchor="ctr"/>
                </a:tc>
                <a:tc>
                  <a:txBody>
                    <a:bodyPr/>
                    <a:lstStyle/>
                    <a:p>
                      <a:pPr algn="ctr"/>
                      <a:r>
                        <a:rPr lang="en-AU" sz="3200" dirty="0"/>
                        <a:t>3%</a:t>
                      </a:r>
                    </a:p>
                  </a:txBody>
                  <a:tcPr anchor="ctr"/>
                </a:tc>
              </a:tr>
              <a:tr h="534916">
                <a:tc>
                  <a:txBody>
                    <a:bodyPr/>
                    <a:lstStyle/>
                    <a:p>
                      <a:pPr algn="ctr"/>
                      <a:r>
                        <a:rPr lang="en-AU" sz="3200"/>
                        <a:t>Total</a:t>
                      </a:r>
                    </a:p>
                  </a:txBody>
                  <a:tcPr anchor="ctr"/>
                </a:tc>
                <a:tc>
                  <a:txBody>
                    <a:bodyPr/>
                    <a:lstStyle/>
                    <a:p>
                      <a:pPr algn="ctr"/>
                      <a:r>
                        <a:rPr lang="en-AU" sz="3200" dirty="0"/>
                        <a:t>892</a:t>
                      </a:r>
                    </a:p>
                  </a:txBody>
                  <a:tcPr anchor="ctr"/>
                </a:tc>
                <a:tc>
                  <a:txBody>
                    <a:bodyPr/>
                    <a:lstStyle/>
                    <a:p>
                      <a:pPr algn="ctr"/>
                      <a:r>
                        <a:rPr lang="en-AU" sz="3200" dirty="0"/>
                        <a:t>100%</a:t>
                      </a:r>
                    </a:p>
                  </a:txBody>
                  <a:tcPr anchor="ctr"/>
                </a:tc>
              </a:tr>
            </a:tbl>
          </a:graphicData>
        </a:graphic>
      </p:graphicFrame>
      <p:sp>
        <p:nvSpPr>
          <p:cNvPr id="9" name="Rectangle 3"/>
          <p:cNvSpPr>
            <a:spLocks noChangeArrowheads="1"/>
          </p:cNvSpPr>
          <p:nvPr/>
        </p:nvSpPr>
        <p:spPr bwMode="auto">
          <a:xfrm>
            <a:off x="457200" y="2079625"/>
            <a:ext cx="9144000" cy="0"/>
          </a:xfrm>
          <a:prstGeom prst="rect">
            <a:avLst/>
          </a:prstGeom>
          <a:solidFill>
            <a:srgbClr val="56565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8566" tIns="0" rIns="28566"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itle 3"/>
          <p:cNvSpPr txBox="1">
            <a:spLocks noGrp="1"/>
          </p:cNvSpPr>
          <p:nvPr>
            <p:ph type="title"/>
          </p:nvPr>
        </p:nvSpPr>
        <p:spPr>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z="4800" dirty="0" smtClean="0"/>
              <a:t>PRE TEST</a:t>
            </a:r>
            <a:endParaRPr lang="en-AU" sz="4800" dirty="0"/>
          </a:p>
        </p:txBody>
      </p:sp>
    </p:spTree>
    <p:extLst>
      <p:ext uri="{BB962C8B-B14F-4D97-AF65-F5344CB8AC3E}">
        <p14:creationId xmlns:p14="http://schemas.microsoft.com/office/powerpoint/2010/main" val="404309434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350617019"/>
              </p:ext>
            </p:extLst>
          </p:nvPr>
        </p:nvGraphicFramePr>
        <p:xfrm>
          <a:off x="899592" y="1412776"/>
          <a:ext cx="7704855" cy="4104456"/>
        </p:xfrm>
        <a:graphic>
          <a:graphicData uri="http://schemas.openxmlformats.org/drawingml/2006/table">
            <a:tbl>
              <a:tblPr>
                <a:tableStyleId>{5940675A-B579-460E-94D1-54222C63F5DA}</a:tableStyleId>
              </a:tblPr>
              <a:tblGrid>
                <a:gridCol w="2568285"/>
                <a:gridCol w="2568285"/>
                <a:gridCol w="2568285"/>
              </a:tblGrid>
              <a:tr h="684076">
                <a:tc>
                  <a:txBody>
                    <a:bodyPr/>
                    <a:lstStyle/>
                    <a:p>
                      <a:pPr algn="ctr"/>
                      <a:r>
                        <a:rPr lang="en-AU" sz="3200" dirty="0"/>
                        <a:t>Answer</a:t>
                      </a:r>
                    </a:p>
                  </a:txBody>
                  <a:tcPr anchor="ctr"/>
                </a:tc>
                <a:tc>
                  <a:txBody>
                    <a:bodyPr/>
                    <a:lstStyle/>
                    <a:p>
                      <a:pPr algn="ctr"/>
                      <a:r>
                        <a:rPr lang="en-AU" sz="3200" dirty="0"/>
                        <a:t>Response</a:t>
                      </a:r>
                    </a:p>
                  </a:txBody>
                  <a:tcPr anchor="ctr"/>
                </a:tc>
                <a:tc>
                  <a:txBody>
                    <a:bodyPr/>
                    <a:lstStyle/>
                    <a:p>
                      <a:pPr algn="ctr"/>
                      <a:r>
                        <a:rPr lang="en-AU" sz="3200"/>
                        <a:t>%</a:t>
                      </a:r>
                    </a:p>
                  </a:txBody>
                  <a:tcPr anchor="ctr"/>
                </a:tc>
              </a:tr>
              <a:tr h="684076">
                <a:tc>
                  <a:txBody>
                    <a:bodyPr/>
                    <a:lstStyle/>
                    <a:p>
                      <a:pPr algn="ctr"/>
                      <a:r>
                        <a:rPr lang="en-AU" sz="3200" dirty="0"/>
                        <a:t>$15</a:t>
                      </a:r>
                    </a:p>
                  </a:txBody>
                  <a:tcPr anchor="ctr"/>
                </a:tc>
                <a:tc>
                  <a:txBody>
                    <a:bodyPr/>
                    <a:lstStyle/>
                    <a:p>
                      <a:pPr algn="ctr"/>
                      <a:r>
                        <a:rPr lang="en-AU" sz="3200" dirty="0"/>
                        <a:t>228</a:t>
                      </a:r>
                    </a:p>
                  </a:txBody>
                  <a:tcPr anchor="ctr"/>
                </a:tc>
                <a:tc>
                  <a:txBody>
                    <a:bodyPr/>
                    <a:lstStyle/>
                    <a:p>
                      <a:pPr algn="ctr"/>
                      <a:r>
                        <a:rPr lang="en-AU" sz="3200"/>
                        <a:t>47%</a:t>
                      </a:r>
                    </a:p>
                  </a:txBody>
                  <a:tcPr anchor="ctr"/>
                </a:tc>
              </a:tr>
              <a:tr h="684076">
                <a:tc>
                  <a:txBody>
                    <a:bodyPr/>
                    <a:lstStyle/>
                    <a:p>
                      <a:pPr algn="ctr"/>
                      <a:r>
                        <a:rPr lang="en-AU" sz="3200" dirty="0"/>
                        <a:t>$6.50</a:t>
                      </a:r>
                    </a:p>
                  </a:txBody>
                  <a:tcPr anchor="ctr"/>
                </a:tc>
                <a:tc>
                  <a:txBody>
                    <a:bodyPr/>
                    <a:lstStyle/>
                    <a:p>
                      <a:pPr algn="ctr"/>
                      <a:r>
                        <a:rPr lang="en-AU" sz="3200" dirty="0"/>
                        <a:t>26</a:t>
                      </a:r>
                    </a:p>
                  </a:txBody>
                  <a:tcPr anchor="ctr"/>
                </a:tc>
                <a:tc>
                  <a:txBody>
                    <a:bodyPr/>
                    <a:lstStyle/>
                    <a:p>
                      <a:pPr algn="ctr"/>
                      <a:r>
                        <a:rPr lang="en-AU" sz="3200" dirty="0"/>
                        <a:t>5%</a:t>
                      </a:r>
                    </a:p>
                  </a:txBody>
                  <a:tcPr anchor="ctr"/>
                </a:tc>
              </a:tr>
              <a:tr h="684076">
                <a:tc>
                  <a:txBody>
                    <a:bodyPr/>
                    <a:lstStyle/>
                    <a:p>
                      <a:pPr algn="ctr"/>
                      <a:r>
                        <a:rPr lang="en-AU" sz="3200" dirty="0">
                          <a:solidFill>
                            <a:srgbClr val="00B050"/>
                          </a:solidFill>
                        </a:rPr>
                        <a:t>$19</a:t>
                      </a:r>
                    </a:p>
                  </a:txBody>
                  <a:tcPr anchor="ctr"/>
                </a:tc>
                <a:tc>
                  <a:txBody>
                    <a:bodyPr/>
                    <a:lstStyle/>
                    <a:p>
                      <a:pPr algn="ctr"/>
                      <a:r>
                        <a:rPr lang="en-AU" sz="3200">
                          <a:solidFill>
                            <a:srgbClr val="00B050"/>
                          </a:solidFill>
                        </a:rPr>
                        <a:t>209</a:t>
                      </a:r>
                    </a:p>
                  </a:txBody>
                  <a:tcPr anchor="ctr"/>
                </a:tc>
                <a:tc>
                  <a:txBody>
                    <a:bodyPr/>
                    <a:lstStyle/>
                    <a:p>
                      <a:pPr algn="ctr"/>
                      <a:r>
                        <a:rPr lang="en-AU" sz="3200" dirty="0">
                          <a:solidFill>
                            <a:srgbClr val="00B050"/>
                          </a:solidFill>
                        </a:rPr>
                        <a:t>43%</a:t>
                      </a:r>
                    </a:p>
                  </a:txBody>
                  <a:tcPr anchor="ctr"/>
                </a:tc>
              </a:tr>
              <a:tr h="684076">
                <a:tc>
                  <a:txBody>
                    <a:bodyPr/>
                    <a:lstStyle/>
                    <a:p>
                      <a:pPr algn="ctr"/>
                      <a:r>
                        <a:rPr lang="en-AU" sz="3200"/>
                        <a:t>$10</a:t>
                      </a:r>
                    </a:p>
                  </a:txBody>
                  <a:tcPr anchor="ctr"/>
                </a:tc>
                <a:tc>
                  <a:txBody>
                    <a:bodyPr/>
                    <a:lstStyle/>
                    <a:p>
                      <a:pPr algn="ctr"/>
                      <a:r>
                        <a:rPr lang="en-AU" sz="3200"/>
                        <a:t>19</a:t>
                      </a:r>
                    </a:p>
                  </a:txBody>
                  <a:tcPr anchor="ctr"/>
                </a:tc>
                <a:tc>
                  <a:txBody>
                    <a:bodyPr/>
                    <a:lstStyle/>
                    <a:p>
                      <a:pPr algn="ctr"/>
                      <a:r>
                        <a:rPr lang="en-AU" sz="3200" dirty="0"/>
                        <a:t>4%</a:t>
                      </a:r>
                    </a:p>
                  </a:txBody>
                  <a:tcPr anchor="ctr"/>
                </a:tc>
              </a:tr>
              <a:tr h="684076">
                <a:tc>
                  <a:txBody>
                    <a:bodyPr/>
                    <a:lstStyle/>
                    <a:p>
                      <a:pPr algn="ctr"/>
                      <a:r>
                        <a:rPr lang="en-AU" sz="3200"/>
                        <a:t>Total</a:t>
                      </a:r>
                    </a:p>
                  </a:txBody>
                  <a:tcPr anchor="ctr"/>
                </a:tc>
                <a:tc>
                  <a:txBody>
                    <a:bodyPr/>
                    <a:lstStyle/>
                    <a:p>
                      <a:pPr algn="ctr"/>
                      <a:r>
                        <a:rPr lang="en-AU" sz="3200"/>
                        <a:t>482</a:t>
                      </a:r>
                    </a:p>
                  </a:txBody>
                  <a:tcPr anchor="ctr"/>
                </a:tc>
                <a:tc>
                  <a:txBody>
                    <a:bodyPr/>
                    <a:lstStyle/>
                    <a:p>
                      <a:pPr algn="ctr"/>
                      <a:r>
                        <a:rPr lang="en-AU" sz="3200" dirty="0"/>
                        <a:t>100%</a:t>
                      </a:r>
                    </a:p>
                  </a:txBody>
                  <a:tcPr anchor="ctr"/>
                </a:tc>
              </a:tr>
            </a:tbl>
          </a:graphicData>
        </a:graphic>
      </p:graphicFrame>
      <p:sp>
        <p:nvSpPr>
          <p:cNvPr id="6" name="Title 1"/>
          <p:cNvSpPr>
            <a:spLocks noGrp="1"/>
          </p:cNvSpPr>
          <p:nvPr>
            <p:ph type="title"/>
          </p:nvPr>
        </p:nvSpPr>
        <p:spPr>
          <a:xfrm>
            <a:off x="611560" y="188640"/>
            <a:ext cx="8229600" cy="1143000"/>
          </a:xfrm>
        </p:spPr>
        <p:txBody>
          <a:bodyPr/>
          <a:lstStyle/>
          <a:p>
            <a:r>
              <a:rPr lang="en-AU" dirty="0" smtClean="0"/>
              <a:t>POST TEST</a:t>
            </a:r>
            <a:endParaRPr lang="en-AU" dirty="0"/>
          </a:p>
        </p:txBody>
      </p:sp>
    </p:spTree>
    <p:extLst>
      <p:ext uri="{BB962C8B-B14F-4D97-AF65-F5344CB8AC3E}">
        <p14:creationId xmlns:p14="http://schemas.microsoft.com/office/powerpoint/2010/main" val="90620857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532778487"/>
              </p:ext>
            </p:extLst>
          </p:nvPr>
        </p:nvGraphicFramePr>
        <p:xfrm>
          <a:off x="323528" y="260648"/>
          <a:ext cx="8352928" cy="6354001"/>
        </p:xfrm>
        <a:graphic>
          <a:graphicData uri="http://schemas.openxmlformats.org/drawingml/2006/table">
            <a:tbl>
              <a:tblPr firstRow="1" firstCol="1" bandRow="1"/>
              <a:tblGrid>
                <a:gridCol w="2952328"/>
                <a:gridCol w="1656184"/>
                <a:gridCol w="1584176"/>
                <a:gridCol w="1427528"/>
                <a:gridCol w="732712"/>
              </a:tblGrid>
              <a:tr h="1368607">
                <a:tc>
                  <a:txBody>
                    <a:bodyPr/>
                    <a:lstStyle/>
                    <a:p>
                      <a:pPr>
                        <a:lnSpc>
                          <a:spcPct val="115000"/>
                        </a:lnSpc>
                        <a:spcAft>
                          <a:spcPts val="0"/>
                        </a:spcAft>
                      </a:pPr>
                      <a:endParaRPr lang="en-AU" sz="2000" dirty="0">
                        <a:solidFill>
                          <a:srgbClr val="000000"/>
                        </a:solidFill>
                        <a:effectLst/>
                        <a:latin typeface="Calibri"/>
                        <a:ea typeface="SimSu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…much </a:t>
                      </a:r>
                      <a:r>
                        <a:rPr lang="en-AU" sz="2400" b="0" i="0" u="none" strike="noStrike" dirty="0">
                          <a:solidFill>
                            <a:srgbClr val="000000"/>
                          </a:solidFill>
                          <a:effectLst/>
                          <a:latin typeface="Calibri"/>
                        </a:rPr>
                        <a:t>harder than </a:t>
                      </a:r>
                      <a:r>
                        <a:rPr lang="en-AU" sz="2400" b="0" i="0" u="none" strike="noStrike" dirty="0" smtClean="0">
                          <a:solidFill>
                            <a:srgbClr val="000000"/>
                          </a:solidFill>
                          <a:effectLst/>
                          <a:latin typeface="Calibri"/>
                        </a:rPr>
                        <a:t>MYKI</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 </a:t>
                      </a:r>
                      <a:r>
                        <a:rPr lang="en-AU" sz="2400" b="0" i="0" u="none" strike="noStrike" dirty="0">
                          <a:solidFill>
                            <a:srgbClr val="000000"/>
                          </a:solidFill>
                          <a:effectLst/>
                          <a:latin typeface="Calibri"/>
                        </a:rPr>
                        <a:t>about as hard as </a:t>
                      </a:r>
                      <a:r>
                        <a:rPr lang="en-AU" sz="2400" b="0" i="0" u="none" strike="noStrike" dirty="0" smtClean="0">
                          <a:solidFill>
                            <a:srgbClr val="000000"/>
                          </a:solidFill>
                          <a:effectLst/>
                          <a:latin typeface="Calibri"/>
                        </a:rPr>
                        <a:t>MYKI</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 be </a:t>
                      </a:r>
                      <a:r>
                        <a:rPr lang="en-AU" sz="2400" b="0" i="0" u="none" strike="noStrike" dirty="0">
                          <a:solidFill>
                            <a:srgbClr val="000000"/>
                          </a:solidFill>
                          <a:effectLst/>
                          <a:latin typeface="Calibri"/>
                        </a:rPr>
                        <a:t>much easier than </a:t>
                      </a:r>
                      <a:r>
                        <a:rPr lang="en-AU" sz="2400" b="0" i="0" u="none" strike="noStrike" dirty="0" smtClean="0">
                          <a:solidFill>
                            <a:srgbClr val="000000"/>
                          </a:solidFill>
                          <a:effectLst/>
                          <a:latin typeface="Calibri"/>
                        </a:rPr>
                        <a:t>MYKI</a:t>
                      </a:r>
                      <a:endParaRPr lang="en-AU" sz="2400" b="0" i="0" u="none" strike="noStrike" dirty="0">
                        <a:solidFill>
                          <a:srgbClr val="000000"/>
                        </a:solidFill>
                        <a:effectLst/>
                        <a:latin typeface="Calibri"/>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en-AU" sz="2000" dirty="0">
                        <a:solidFill>
                          <a:srgbClr val="000000"/>
                        </a:solidFill>
                        <a:effectLst/>
                        <a:latin typeface="Calibri"/>
                        <a:ea typeface="SimSu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68607">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…questions </a:t>
                      </a:r>
                      <a:r>
                        <a:rPr lang="en-AU" sz="2400" b="0" i="0" u="none" strike="noStrike" dirty="0">
                          <a:solidFill>
                            <a:srgbClr val="000000"/>
                          </a:solidFill>
                          <a:effectLst/>
                          <a:latin typeface="Calibri"/>
                        </a:rPr>
                        <a:t>like the MYKI question working by myself</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800" b="0" i="0" u="none" strike="noStrike" dirty="0">
                          <a:solidFill>
                            <a:srgbClr val="000000"/>
                          </a:solidFill>
                          <a:effectLst/>
                          <a:latin typeface="Calibri"/>
                        </a:rPr>
                        <a:t>195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800" b="0" i="0" u="none" strike="noStrike" dirty="0">
                          <a:solidFill>
                            <a:srgbClr val="000000"/>
                          </a:solidFill>
                          <a:effectLst/>
                          <a:latin typeface="Calibri"/>
                        </a:rPr>
                        <a:t>84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800" b="0" i="0" u="none" strike="noStrike" dirty="0">
                          <a:solidFill>
                            <a:srgbClr val="000000"/>
                          </a:solidFill>
                          <a:effectLst/>
                          <a:latin typeface="Calibri"/>
                        </a:rPr>
                        <a:t>11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AU" sz="2800" b="0" i="0" u="none" strike="noStrike">
                          <a:solidFill>
                            <a:srgbClr val="000000"/>
                          </a:solidFill>
                          <a:effectLst/>
                          <a:latin typeface="Calibri"/>
                        </a:rPr>
                        <a:t>290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r>
              <a:tr h="1116336">
                <a:tc>
                  <a:txBody>
                    <a:bodyPr/>
                    <a:lstStyle/>
                    <a:p>
                      <a:pPr algn="ctr" fontAlgn="ctr"/>
                      <a:r>
                        <a:rPr lang="en-AU" sz="2400" b="0" i="0" u="none" strike="noStrike" dirty="0">
                          <a:solidFill>
                            <a:srgbClr val="000000"/>
                          </a:solidFill>
                          <a:effectLst/>
                          <a:latin typeface="Calibri"/>
                        </a:rPr>
                        <a:t>I </a:t>
                      </a:r>
                      <a:r>
                        <a:rPr lang="en-AU" sz="2400" b="0" i="0" u="none" strike="noStrike" kern="1200" dirty="0">
                          <a:solidFill>
                            <a:srgbClr val="000000"/>
                          </a:solidFill>
                          <a:effectLst/>
                          <a:latin typeface="Calibri"/>
                          <a:ea typeface="+mn-ea"/>
                          <a:cs typeface="+mn-cs"/>
                        </a:rPr>
                        <a:t>prefer</a:t>
                      </a:r>
                      <a:r>
                        <a:rPr lang="en-AU" sz="2400" b="0" i="0" u="none" strike="noStrike" dirty="0">
                          <a:solidFill>
                            <a:srgbClr val="000000"/>
                          </a:solidFill>
                          <a:effectLst/>
                          <a:latin typeface="Calibri"/>
                        </a:rPr>
                        <a:t> </a:t>
                      </a:r>
                      <a:r>
                        <a:rPr lang="en-AU" sz="2400" b="0" i="0" u="none" strike="noStrike" dirty="0" smtClean="0">
                          <a:solidFill>
                            <a:srgbClr val="000000"/>
                          </a:solidFill>
                          <a:effectLst/>
                          <a:latin typeface="Calibri"/>
                        </a:rPr>
                        <a:t>…MYKI </a:t>
                      </a:r>
                      <a:r>
                        <a:rPr lang="en-AU" sz="2400" b="0" i="0" u="none" strike="noStrike" dirty="0">
                          <a:solidFill>
                            <a:srgbClr val="000000"/>
                          </a:solidFill>
                          <a:effectLst/>
                          <a:latin typeface="Calibri"/>
                        </a:rPr>
                        <a:t>question working with other </a:t>
                      </a:r>
                      <a:r>
                        <a:rPr lang="en-AU" sz="2400" b="0" i="0" u="none" strike="noStrike" dirty="0" smtClean="0">
                          <a:solidFill>
                            <a:srgbClr val="000000"/>
                          </a:solidFill>
                          <a:effectLst/>
                          <a:latin typeface="Calibri"/>
                        </a:rPr>
                        <a:t>students</a:t>
                      </a:r>
                    </a:p>
                  </a:txBody>
                  <a:tcPr marL="9525" marR="9525" marT="9525" marB="0" anchor="ctr">
                    <a:lnL>
                      <a:noFill/>
                    </a:lnL>
                    <a:lnR>
                      <a:noFill/>
                    </a:lnR>
                    <a:lnT>
                      <a:noFill/>
                    </a:lnT>
                    <a:lnB>
                      <a:noFill/>
                    </a:lnB>
                    <a:solidFill>
                      <a:srgbClr val="FFFFFF"/>
                    </a:solidFill>
                  </a:tcPr>
                </a:tc>
                <a:tc>
                  <a:txBody>
                    <a:bodyPr/>
                    <a:lstStyle/>
                    <a:p>
                      <a:pPr algn="ctr" fontAlgn="b"/>
                      <a:r>
                        <a:rPr lang="en-AU" sz="2800" b="0" i="0" u="none" strike="noStrike">
                          <a:solidFill>
                            <a:srgbClr val="000000"/>
                          </a:solidFill>
                          <a:effectLst/>
                          <a:latin typeface="Calibri"/>
                        </a:rPr>
                        <a:t>38</a:t>
                      </a:r>
                    </a:p>
                  </a:txBody>
                  <a:tcPr marL="9525" marR="9525" marT="9525" marB="0" anchor="ctr">
                    <a:lnL>
                      <a:noFill/>
                    </a:lnL>
                    <a:lnR>
                      <a:noFill/>
                    </a:lnR>
                    <a:lnT>
                      <a:noFill/>
                    </a:lnT>
                    <a:lnB>
                      <a:noFill/>
                    </a:lnB>
                    <a:solidFill>
                      <a:srgbClr val="FFFFFF"/>
                    </a:solidFill>
                  </a:tcPr>
                </a:tc>
                <a:tc>
                  <a:txBody>
                    <a:bodyPr/>
                    <a:lstStyle/>
                    <a:p>
                      <a:pPr algn="ctr" fontAlgn="b"/>
                      <a:r>
                        <a:rPr lang="en-AU" sz="2800" b="0" i="0" u="none" strike="noStrike">
                          <a:solidFill>
                            <a:srgbClr val="000000"/>
                          </a:solidFill>
                          <a:effectLst/>
                          <a:latin typeface="Calibri"/>
                        </a:rPr>
                        <a:t>81</a:t>
                      </a:r>
                    </a:p>
                  </a:txBody>
                  <a:tcPr marL="9525" marR="9525" marT="9525" marB="0" anchor="ctr">
                    <a:lnL>
                      <a:noFill/>
                    </a:lnL>
                    <a:lnR>
                      <a:noFill/>
                    </a:lnR>
                    <a:lnT>
                      <a:noFill/>
                    </a:lnT>
                    <a:lnB>
                      <a:noFill/>
                    </a:lnB>
                    <a:solidFill>
                      <a:srgbClr val="FFFFFF"/>
                    </a:solidFill>
                  </a:tcPr>
                </a:tc>
                <a:tc>
                  <a:txBody>
                    <a:bodyPr/>
                    <a:lstStyle/>
                    <a:p>
                      <a:pPr algn="ctr" fontAlgn="b"/>
                      <a:r>
                        <a:rPr lang="en-AU" sz="2800" b="0" i="0" u="none" strike="noStrike" dirty="0">
                          <a:solidFill>
                            <a:srgbClr val="000000"/>
                          </a:solidFill>
                          <a:effectLst/>
                          <a:latin typeface="Calibri"/>
                        </a:rPr>
                        <a:t>14</a:t>
                      </a:r>
                    </a:p>
                  </a:txBody>
                  <a:tcPr marL="9525" marR="9525" marT="9525" marB="0" anchor="ctr">
                    <a:lnL>
                      <a:noFill/>
                    </a:lnL>
                    <a:lnR>
                      <a:noFill/>
                    </a:lnR>
                    <a:lnT>
                      <a:noFill/>
                    </a:lnT>
                    <a:lnB>
                      <a:noFill/>
                    </a:lnB>
                    <a:solidFill>
                      <a:srgbClr val="FFFFFF"/>
                    </a:solidFill>
                  </a:tcPr>
                </a:tc>
                <a:tc>
                  <a:txBody>
                    <a:bodyPr/>
                    <a:lstStyle/>
                    <a:p>
                      <a:pPr algn="ctr" fontAlgn="b"/>
                      <a:r>
                        <a:rPr lang="en-AU" sz="2800" b="0" i="0" u="none" strike="noStrike" dirty="0">
                          <a:solidFill>
                            <a:srgbClr val="000000"/>
                          </a:solidFill>
                          <a:effectLst/>
                          <a:latin typeface="Calibri"/>
                        </a:rPr>
                        <a:t>133</a:t>
                      </a:r>
                    </a:p>
                  </a:txBody>
                  <a:tcPr marL="9525" marR="9525" marT="9525" marB="0" anchor="ctr">
                    <a:lnL>
                      <a:noFill/>
                    </a:lnL>
                    <a:lnR>
                      <a:noFill/>
                    </a:lnR>
                    <a:lnT>
                      <a:noFill/>
                    </a:lnT>
                    <a:lnB>
                      <a:noFill/>
                    </a:lnB>
                    <a:solidFill>
                      <a:srgbClr val="FFFFFF"/>
                    </a:solidFill>
                  </a:tcPr>
                </a:tc>
              </a:tr>
              <a:tr h="1708107">
                <a:tc>
                  <a:txBody>
                    <a:bodyPr/>
                    <a:lstStyle/>
                    <a:p>
                      <a:pPr algn="ctr" fontAlgn="ctr"/>
                      <a:r>
                        <a:rPr lang="en-AU" sz="2400" b="0" i="0" u="none" strike="noStrike" dirty="0">
                          <a:solidFill>
                            <a:srgbClr val="000000"/>
                          </a:solidFill>
                          <a:effectLst/>
                          <a:latin typeface="Calibri"/>
                        </a:rPr>
                        <a:t>I prefer </a:t>
                      </a:r>
                      <a:r>
                        <a:rPr lang="en-AU" sz="2400" b="0" i="0" u="none" strike="noStrike" dirty="0" smtClean="0">
                          <a:solidFill>
                            <a:srgbClr val="000000"/>
                          </a:solidFill>
                          <a:effectLst/>
                          <a:latin typeface="Calibri"/>
                        </a:rPr>
                        <a:t>…the </a:t>
                      </a:r>
                      <a:r>
                        <a:rPr lang="en-AU" sz="2400" b="0" i="0" u="none" strike="noStrike" dirty="0">
                          <a:solidFill>
                            <a:srgbClr val="000000"/>
                          </a:solidFill>
                          <a:effectLst/>
                          <a:latin typeface="Calibri"/>
                        </a:rPr>
                        <a:t>MKYI question by listening to explanations from the teacher before I work on the question</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a:solidFill>
                            <a:srgbClr val="000000"/>
                          </a:solidFill>
                          <a:effectLst/>
                          <a:latin typeface="Calibri"/>
                        </a:rPr>
                        <a:t>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a:solidFill>
                            <a:srgbClr val="000000"/>
                          </a:solidFill>
                          <a:effectLst/>
                          <a:latin typeface="Calibri"/>
                        </a:rPr>
                        <a:t>26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a:solidFill>
                            <a:srgbClr val="000000"/>
                          </a:solidFill>
                          <a:effectLst/>
                          <a:latin typeface="Calibri"/>
                        </a:rPr>
                        <a:t>12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dirty="0">
                          <a:solidFill>
                            <a:srgbClr val="000000"/>
                          </a:solidFill>
                          <a:effectLst/>
                          <a:latin typeface="Calibri"/>
                        </a:rPr>
                        <a:t>47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r>
              <a:tr h="558168">
                <a:tc>
                  <a:txBody>
                    <a:bodyPr/>
                    <a:lstStyle/>
                    <a:p>
                      <a:pPr>
                        <a:lnSpc>
                          <a:spcPct val="115000"/>
                        </a:lnSpc>
                        <a:spcAft>
                          <a:spcPts val="0"/>
                        </a:spcAft>
                      </a:pPr>
                      <a:r>
                        <a:rPr lang="en-AU" sz="2000" b="1" dirty="0">
                          <a:solidFill>
                            <a:srgbClr val="000000"/>
                          </a:solidFill>
                          <a:effectLst/>
                          <a:latin typeface="Calibri"/>
                          <a:ea typeface="Times New Roman"/>
                          <a:cs typeface="Calibri"/>
                        </a:rPr>
                        <a:t>Total</a:t>
                      </a:r>
                      <a:endParaRPr lang="en-AU" sz="2000" dirty="0">
                        <a:solidFill>
                          <a:srgbClr val="000000"/>
                        </a:solidFill>
                        <a:effectLst/>
                        <a:latin typeface="Calibri"/>
                        <a:ea typeface="SimSu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a:solidFill>
                            <a:srgbClr val="000000"/>
                          </a:solidFill>
                          <a:effectLst/>
                          <a:latin typeface="Calibri"/>
                        </a:rPr>
                        <a:t>242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a:solidFill>
                            <a:srgbClr val="000000"/>
                          </a:solidFill>
                          <a:effectLst/>
                          <a:latin typeface="Calibri"/>
                        </a:rPr>
                        <a:t>191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a:solidFill>
                            <a:srgbClr val="000000"/>
                          </a:solidFill>
                          <a:effectLst/>
                          <a:latin typeface="Calibri"/>
                        </a:rPr>
                        <a:t>37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AU" sz="2800" b="0" i="0" u="none" strike="noStrike" dirty="0">
                          <a:solidFill>
                            <a:srgbClr val="000000"/>
                          </a:solidFill>
                          <a:effectLst/>
                          <a:latin typeface="Calibri"/>
                        </a:rPr>
                        <a:t>470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9237637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Missing number </a:t>
            </a:r>
            <a:r>
              <a:rPr lang="en-AU" dirty="0" err="1" smtClean="0"/>
              <a:t>multiplicaiton</a:t>
            </a:r>
            <a:endParaRPr lang="en-AU" dirty="0" smtClean="0"/>
          </a:p>
          <a:p>
            <a:r>
              <a:rPr lang="en-AU" dirty="0" smtClean="0"/>
              <a:t>Patterns with remainders</a:t>
            </a:r>
          </a:p>
          <a:p>
            <a:r>
              <a:rPr lang="en-AU" dirty="0" smtClean="0"/>
              <a:t>Jigsaw</a:t>
            </a:r>
          </a:p>
          <a:p>
            <a:r>
              <a:rPr lang="en-AU" dirty="0" smtClean="0"/>
              <a:t>SA = 22</a:t>
            </a:r>
          </a:p>
          <a:p>
            <a:r>
              <a:rPr lang="en-AU" smtClean="0"/>
              <a:t>2/3 and 201/301</a:t>
            </a:r>
            <a:endParaRPr lang="en-AU" dirty="0"/>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110555865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1"/>
                </a:solidFill>
              </a:rPr>
              <a:t>Curriculum documentation should presumably inform …</a:t>
            </a:r>
            <a:endParaRPr lang="en-AU" dirty="0">
              <a:solidFill>
                <a:schemeClr val="accent1"/>
              </a:solidFill>
            </a:endParaRPr>
          </a:p>
        </p:txBody>
      </p:sp>
      <p:sp>
        <p:nvSpPr>
          <p:cNvPr id="3" name="Content Placeholder 2"/>
          <p:cNvSpPr>
            <a:spLocks noGrp="1"/>
          </p:cNvSpPr>
          <p:nvPr>
            <p:ph idx="1"/>
          </p:nvPr>
        </p:nvSpPr>
        <p:spPr/>
        <p:txBody>
          <a:bodyPr/>
          <a:lstStyle/>
          <a:p>
            <a:r>
              <a:rPr lang="en-AU" dirty="0" smtClean="0"/>
              <a:t>School planning</a:t>
            </a:r>
          </a:p>
          <a:p>
            <a:r>
              <a:rPr lang="en-AU" dirty="0" smtClean="0"/>
              <a:t>The planning of the program for the year in mathematics by level</a:t>
            </a:r>
          </a:p>
          <a:p>
            <a:r>
              <a:rPr lang="en-AU" dirty="0" smtClean="0"/>
              <a:t>The planning of units of work (lesson sequences)</a:t>
            </a:r>
          </a:p>
          <a:p>
            <a:r>
              <a:rPr lang="en-AU" dirty="0" smtClean="0"/>
              <a:t>The planning of teaching of lessons and assessment of student learning</a:t>
            </a:r>
            <a:endParaRPr lang="en-AU" dirty="0"/>
          </a:p>
        </p:txBody>
      </p:sp>
      <p:sp>
        <p:nvSpPr>
          <p:cNvPr id="4" name="Footer Placeholder 3"/>
          <p:cNvSpPr>
            <a:spLocks noGrp="1"/>
          </p:cNvSpPr>
          <p:nvPr>
            <p:ph type="ftr" sz="quarter" idx="11"/>
          </p:nvPr>
        </p:nvSpPr>
        <p:spPr/>
        <p:txBody>
          <a:bodyPr/>
          <a:lstStyle/>
          <a:p>
            <a:r>
              <a:rPr lang="en-AU" smtClean="0"/>
              <a:t>PEP Nov 25 symposium</a:t>
            </a:r>
            <a:endParaRPr lang="en-AU"/>
          </a:p>
        </p:txBody>
      </p:sp>
    </p:spTree>
    <p:extLst>
      <p:ext uri="{BB962C8B-B14F-4D97-AF65-F5344CB8AC3E}">
        <p14:creationId xmlns:p14="http://schemas.microsoft.com/office/powerpoint/2010/main" val="11575594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1"/>
                </a:solidFill>
              </a:rPr>
              <a:t>The Curriculum includes content descriptions, such as …</a:t>
            </a:r>
            <a:endParaRPr lang="en-AU" dirty="0">
              <a:solidFill>
                <a:schemeClr val="accent1"/>
              </a:solidFill>
            </a:endParaRPr>
          </a:p>
        </p:txBody>
      </p:sp>
      <p:sp>
        <p:nvSpPr>
          <p:cNvPr id="3" name="Content Placeholder 2"/>
          <p:cNvSpPr>
            <a:spLocks noGrp="1"/>
          </p:cNvSpPr>
          <p:nvPr>
            <p:ph idx="1"/>
          </p:nvPr>
        </p:nvSpPr>
        <p:spPr>
          <a:xfrm>
            <a:off x="457200" y="1988840"/>
            <a:ext cx="8229600" cy="4137323"/>
          </a:xfrm>
        </p:spPr>
        <p:txBody>
          <a:bodyPr/>
          <a:lstStyle/>
          <a:p>
            <a:r>
              <a:rPr lang="en-AU" dirty="0"/>
              <a:t>Represent events in two-way tables and Venn diagrams and solve related problems </a:t>
            </a:r>
            <a:r>
              <a:rPr lang="en-AU" b="1" dirty="0">
                <a:hlinkClick r:id="rId2" tooltip="View additional details of ACMSP292"/>
              </a:rPr>
              <a:t>(ACMSP292</a:t>
            </a:r>
            <a:r>
              <a:rPr lang="en-AU" b="1" dirty="0" smtClean="0">
                <a:hlinkClick r:id="rId2" tooltip="View additional details of ACMSP292"/>
              </a:rPr>
              <a:t>)</a:t>
            </a:r>
            <a:endParaRPr lang="en-AU" b="1"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PEP Nov 25 symposium</a:t>
            </a:r>
            <a:endParaRPr lang="en-AU"/>
          </a:p>
        </p:txBody>
      </p:sp>
    </p:spTree>
    <p:extLst>
      <p:ext uri="{BB962C8B-B14F-4D97-AF65-F5344CB8AC3E}">
        <p14:creationId xmlns:p14="http://schemas.microsoft.com/office/powerpoint/2010/main" val="95442202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1570186"/>
          </a:xfrm>
        </p:spPr>
        <p:txBody>
          <a:bodyPr>
            <a:normAutofit/>
          </a:bodyPr>
          <a:lstStyle/>
          <a:p>
            <a:r>
              <a:rPr lang="en-AU" dirty="0" smtClean="0">
                <a:solidFill>
                  <a:schemeClr val="accent1"/>
                </a:solidFill>
              </a:rPr>
              <a:t>An example of a task that can be made into a lesson</a:t>
            </a:r>
            <a:endParaRPr lang="en-AU" dirty="0">
              <a:solidFill>
                <a:schemeClr val="accent1"/>
              </a:solidFill>
            </a:endParaRPr>
          </a:p>
        </p:txBody>
      </p:sp>
      <p:sp>
        <p:nvSpPr>
          <p:cNvPr id="3" name="Content Placeholder 2"/>
          <p:cNvSpPr>
            <a:spLocks noGrp="1"/>
          </p:cNvSpPr>
          <p:nvPr>
            <p:ph idx="1"/>
          </p:nvPr>
        </p:nvSpPr>
        <p:spPr>
          <a:xfrm>
            <a:off x="457200" y="2132856"/>
            <a:ext cx="8229600" cy="3993307"/>
          </a:xfrm>
        </p:spPr>
        <p:txBody>
          <a:bodyPr>
            <a:normAutofit fontScale="92500" lnSpcReduction="20000"/>
          </a:bodyPr>
          <a:lstStyle/>
          <a:p>
            <a:r>
              <a:rPr lang="en-AU" dirty="0" smtClean="0"/>
              <a:t>On a train, the probability that a passenger has a backpack is 0.6, and the probability that a passenger as an MP3 player is 0.7.</a:t>
            </a:r>
          </a:p>
          <a:p>
            <a:r>
              <a:rPr lang="en-AU" dirty="0" smtClean="0"/>
              <a:t>How many passengers might be on the train?</a:t>
            </a:r>
          </a:p>
          <a:p>
            <a:r>
              <a:rPr lang="en-AU" dirty="0" smtClean="0"/>
              <a:t>How many passengers might have both a backpack and an MP3 player?</a:t>
            </a:r>
          </a:p>
          <a:p>
            <a:r>
              <a:rPr lang="en-AU" dirty="0" smtClean="0"/>
              <a:t>What is the range of possible answers for this?</a:t>
            </a:r>
          </a:p>
          <a:p>
            <a:r>
              <a:rPr lang="en-AU" dirty="0" smtClean="0"/>
              <a:t>Represent each of your solutions in two different ways.</a:t>
            </a:r>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PEP Nov 25 symposium</a:t>
            </a:r>
            <a:endParaRPr lang="en-AU"/>
          </a:p>
        </p:txBody>
      </p:sp>
    </p:spTree>
    <p:extLst>
      <p:ext uri="{BB962C8B-B14F-4D97-AF65-F5344CB8AC3E}">
        <p14:creationId xmlns:p14="http://schemas.microsoft.com/office/powerpoint/2010/main" val="41977951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363272" cy="2074242"/>
          </a:xfrm>
        </p:spPr>
        <p:txBody>
          <a:bodyPr>
            <a:normAutofit fontScale="90000"/>
          </a:bodyPr>
          <a:lstStyle/>
          <a:p>
            <a:r>
              <a:rPr lang="en-AU" dirty="0" smtClean="0">
                <a:solidFill>
                  <a:schemeClr val="accent1"/>
                </a:solidFill>
              </a:rPr>
              <a:t>And I am assuming that you already know how to structure lessons based on texts</a:t>
            </a:r>
            <a:endParaRPr lang="en-AU" dirty="0">
              <a:solidFill>
                <a:schemeClr val="accent1"/>
              </a:solidFill>
            </a:endParaRPr>
          </a:p>
        </p:txBody>
      </p:sp>
      <p:sp>
        <p:nvSpPr>
          <p:cNvPr id="4" name="Footer Placeholder 3"/>
          <p:cNvSpPr>
            <a:spLocks noGrp="1"/>
          </p:cNvSpPr>
          <p:nvPr>
            <p:ph type="ftr" sz="quarter" idx="11"/>
          </p:nvPr>
        </p:nvSpPr>
        <p:spPr/>
        <p:txBody>
          <a:bodyPr/>
          <a:lstStyle/>
          <a:p>
            <a:r>
              <a:rPr lang="en-AU" smtClean="0"/>
              <a:t>Sullivan MAT Nov 2013</a:t>
            </a:r>
            <a:endParaRPr lang="en-AU"/>
          </a:p>
        </p:txBody>
      </p:sp>
    </p:spTree>
    <p:extLst>
      <p:ext uri="{BB962C8B-B14F-4D97-AF65-F5344CB8AC3E}">
        <p14:creationId xmlns:p14="http://schemas.microsoft.com/office/powerpoint/2010/main" val="280043091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chemeClr val="accent1"/>
                </a:solidFill>
              </a:rPr>
              <a:t>… and proficiencies</a:t>
            </a:r>
            <a:endParaRPr lang="en-AU" dirty="0">
              <a:solidFill>
                <a:schemeClr val="accent1"/>
              </a:solidFill>
            </a:endParaRPr>
          </a:p>
        </p:txBody>
      </p:sp>
      <p:sp>
        <p:nvSpPr>
          <p:cNvPr id="3" name="Content Placeholder 2"/>
          <p:cNvSpPr>
            <a:spLocks noGrp="1"/>
          </p:cNvSpPr>
          <p:nvPr>
            <p:ph idx="1"/>
          </p:nvPr>
        </p:nvSpPr>
        <p:spPr/>
        <p:txBody>
          <a:bodyPr>
            <a:normAutofit/>
          </a:bodyPr>
          <a:lstStyle/>
          <a:p>
            <a:r>
              <a:rPr lang="en-AU" i="1" dirty="0" smtClean="0"/>
              <a:t>Problem </a:t>
            </a:r>
            <a:r>
              <a:rPr lang="en-AU" i="1" dirty="0"/>
              <a:t>Solving</a:t>
            </a:r>
            <a:r>
              <a:rPr lang="en-AU" dirty="0"/>
              <a:t> includes </a:t>
            </a:r>
            <a:r>
              <a:rPr lang="en-AU" dirty="0" smtClean="0"/>
              <a:t>… using </a:t>
            </a:r>
            <a:r>
              <a:rPr lang="en-AU" dirty="0"/>
              <a:t>two-way tables and Venn diagrams to calculate probabilities</a:t>
            </a:r>
          </a:p>
          <a:p>
            <a:r>
              <a:rPr lang="en-AU" i="1" dirty="0"/>
              <a:t>Reasoning</a:t>
            </a:r>
            <a:r>
              <a:rPr lang="en-AU" dirty="0"/>
              <a:t> includes justifying the result of a calculation or estimation as reasonable,  deriving </a:t>
            </a:r>
            <a:r>
              <a:rPr lang="en-AU" dirty="0">
                <a:hlinkClick r:id="rId2" tooltip="Display the glossary entry for 'probability'"/>
              </a:rPr>
              <a:t>probability</a:t>
            </a:r>
            <a:r>
              <a:rPr lang="en-AU" dirty="0"/>
              <a:t> from its </a:t>
            </a:r>
            <a:r>
              <a:rPr lang="en-AU" dirty="0" smtClean="0"/>
              <a:t>complement … </a:t>
            </a:r>
          </a:p>
          <a:p>
            <a:endParaRPr lang="en-AU" dirty="0"/>
          </a:p>
        </p:txBody>
      </p:sp>
      <p:sp>
        <p:nvSpPr>
          <p:cNvPr id="4" name="Footer Placeholder 3"/>
          <p:cNvSpPr>
            <a:spLocks noGrp="1"/>
          </p:cNvSpPr>
          <p:nvPr>
            <p:ph type="ftr" sz="quarter" idx="11"/>
          </p:nvPr>
        </p:nvSpPr>
        <p:spPr/>
        <p:txBody>
          <a:bodyPr/>
          <a:lstStyle/>
          <a:p>
            <a:r>
              <a:rPr lang="en-AU" smtClean="0"/>
              <a:t>PEP Nov 25 symposium</a:t>
            </a:r>
            <a:endParaRPr lang="en-AU"/>
          </a:p>
        </p:txBody>
      </p:sp>
    </p:spTree>
    <p:extLst>
      <p:ext uri="{BB962C8B-B14F-4D97-AF65-F5344CB8AC3E}">
        <p14:creationId xmlns:p14="http://schemas.microsoft.com/office/powerpoint/2010/main" val="67177984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1"/>
                </a:solidFill>
              </a:rPr>
              <a:t>… and achievement standards</a:t>
            </a:r>
            <a:endParaRPr lang="en-AU" dirty="0">
              <a:solidFill>
                <a:schemeClr val="accent1"/>
              </a:solidFill>
            </a:endParaRPr>
          </a:p>
        </p:txBody>
      </p:sp>
      <p:sp>
        <p:nvSpPr>
          <p:cNvPr id="3" name="Content Placeholder 2"/>
          <p:cNvSpPr>
            <a:spLocks noGrp="1"/>
          </p:cNvSpPr>
          <p:nvPr>
            <p:ph idx="1"/>
          </p:nvPr>
        </p:nvSpPr>
        <p:spPr/>
        <p:txBody>
          <a:bodyPr>
            <a:normAutofit/>
          </a:bodyPr>
          <a:lstStyle/>
          <a:p>
            <a:r>
              <a:rPr lang="en-AU" dirty="0"/>
              <a:t>By the end of Year 8, students </a:t>
            </a:r>
            <a:r>
              <a:rPr lang="en-AU" dirty="0" smtClean="0"/>
              <a:t>… model </a:t>
            </a:r>
            <a:r>
              <a:rPr lang="en-AU" dirty="0"/>
              <a:t>authentic situations with two-way tables and Venn diagrams. They choose appropriate language to </a:t>
            </a:r>
            <a:r>
              <a:rPr lang="en-AU" dirty="0">
                <a:hlinkClick r:id="rId2" tooltip="Display the glossary entry for 'describe'"/>
              </a:rPr>
              <a:t>describe</a:t>
            </a:r>
            <a:r>
              <a:rPr lang="en-AU" dirty="0"/>
              <a:t> events and </a:t>
            </a:r>
            <a:r>
              <a:rPr lang="en-AU" dirty="0" smtClean="0"/>
              <a:t>experiments …</a:t>
            </a:r>
            <a:endParaRPr lang="en-AU" dirty="0"/>
          </a:p>
          <a:p>
            <a:r>
              <a:rPr lang="en-AU" dirty="0"/>
              <a:t>Students </a:t>
            </a:r>
            <a:r>
              <a:rPr lang="en-AU" dirty="0" smtClean="0"/>
              <a:t>… determine </a:t>
            </a:r>
            <a:r>
              <a:rPr lang="en-AU" dirty="0"/>
              <a:t>complementary events and calculate the sum of </a:t>
            </a:r>
            <a:r>
              <a:rPr lang="en-AU" dirty="0" smtClean="0"/>
              <a:t>probabilities</a:t>
            </a:r>
            <a:endParaRPr lang="en-AU" dirty="0"/>
          </a:p>
          <a:p>
            <a:endParaRPr lang="en-AU" dirty="0"/>
          </a:p>
        </p:txBody>
      </p:sp>
      <p:sp>
        <p:nvSpPr>
          <p:cNvPr id="4" name="Footer Placeholder 3"/>
          <p:cNvSpPr>
            <a:spLocks noGrp="1"/>
          </p:cNvSpPr>
          <p:nvPr>
            <p:ph type="ftr" sz="quarter" idx="11"/>
          </p:nvPr>
        </p:nvSpPr>
        <p:spPr/>
        <p:txBody>
          <a:bodyPr/>
          <a:lstStyle/>
          <a:p>
            <a:r>
              <a:rPr lang="en-AU" smtClean="0"/>
              <a:t>PEP Nov 25 symposium</a:t>
            </a:r>
            <a:endParaRPr lang="en-AU"/>
          </a:p>
        </p:txBody>
      </p:sp>
    </p:spTree>
    <p:extLst>
      <p:ext uri="{BB962C8B-B14F-4D97-AF65-F5344CB8AC3E}">
        <p14:creationId xmlns:p14="http://schemas.microsoft.com/office/powerpoint/2010/main" val="404975775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AU"/>
          </a:p>
        </p:txBody>
      </p:sp>
      <p:sp>
        <p:nvSpPr>
          <p:cNvPr id="4" name="Content Placeholder 3"/>
          <p:cNvSpPr>
            <a:spLocks noGrp="1"/>
          </p:cNvSpPr>
          <p:nvPr>
            <p:ph idx="1"/>
          </p:nvPr>
        </p:nvSpPr>
        <p:spPr>
          <a:xfrm>
            <a:off x="395536" y="1412776"/>
            <a:ext cx="8291264" cy="4713387"/>
          </a:xfrm>
        </p:spPr>
        <p:txBody>
          <a:bodyPr>
            <a:normAutofit/>
          </a:bodyPr>
          <a:lstStyle/>
          <a:p>
            <a:r>
              <a:rPr lang="en-US" sz="3200" dirty="0"/>
              <a:t>Some people came for a sports day. </a:t>
            </a:r>
          </a:p>
          <a:p>
            <a:r>
              <a:rPr lang="en-US" sz="3200" dirty="0"/>
              <a:t>When the people were put into groups of 3 there was 1 person left over. </a:t>
            </a:r>
          </a:p>
          <a:p>
            <a:r>
              <a:rPr lang="en-US" sz="3200" dirty="0"/>
              <a:t>When they were lined up in rows of 4 there were two people left over. </a:t>
            </a:r>
          </a:p>
          <a:p>
            <a:r>
              <a:rPr lang="en-US" sz="3200" dirty="0"/>
              <a:t>How many people might have come to the sports day?</a:t>
            </a:r>
            <a:endParaRPr lang="en-AU" sz="3200" dirty="0"/>
          </a:p>
        </p:txBody>
      </p:sp>
      <p:sp>
        <p:nvSpPr>
          <p:cNvPr id="2" name="Footer Placeholder 1"/>
          <p:cNvSpPr>
            <a:spLocks noGrp="1"/>
          </p:cNvSpPr>
          <p:nvPr>
            <p:ph type="ftr" sz="quarter" idx="4294967295"/>
          </p:nvPr>
        </p:nvSpPr>
        <p:spPr>
          <a:xfrm>
            <a:off x="3124200" y="6356350"/>
            <a:ext cx="2895600" cy="365125"/>
          </a:xfrm>
          <a:prstGeom prst="rect">
            <a:avLst/>
          </a:prstGeom>
        </p:spPr>
        <p:txBody>
          <a:bodyPr/>
          <a:lstStyle/>
          <a:p>
            <a:r>
              <a:rPr lang="en-AU" smtClean="0"/>
              <a:t>SA Sullivan and Aulert 2013</a:t>
            </a:r>
            <a:endParaRPr lang="en-AU"/>
          </a:p>
        </p:txBody>
      </p:sp>
    </p:spTree>
    <p:extLst>
      <p:ext uri="{BB962C8B-B14F-4D97-AF65-F5344CB8AC3E}">
        <p14:creationId xmlns:p14="http://schemas.microsoft.com/office/powerpoint/2010/main" val="15870606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Some “enabling” prompts</a:t>
            </a:r>
            <a:endParaRPr lang="en-AU" dirty="0"/>
          </a:p>
        </p:txBody>
      </p:sp>
      <p:sp>
        <p:nvSpPr>
          <p:cNvPr id="3" name="Content Placeholder 2"/>
          <p:cNvSpPr>
            <a:spLocks noGrp="1"/>
          </p:cNvSpPr>
          <p:nvPr>
            <p:ph idx="1"/>
          </p:nvPr>
        </p:nvSpPr>
        <p:spPr/>
        <p:txBody>
          <a:bodyPr>
            <a:normAutofit fontScale="92500" lnSpcReduction="10000"/>
          </a:bodyPr>
          <a:lstStyle/>
          <a:p>
            <a:r>
              <a:rPr lang="en-US" b="0" dirty="0"/>
              <a:t>Some people came for a sports day. When they were lined up in rows of 4 there were two people left over. How many people might have come to the sports day? </a:t>
            </a:r>
            <a:endParaRPr lang="en-AU" b="0" dirty="0"/>
          </a:p>
          <a:p>
            <a:r>
              <a:rPr lang="en-US" b="0" dirty="0"/>
              <a:t> </a:t>
            </a:r>
            <a:endParaRPr lang="en-AU" b="0" dirty="0"/>
          </a:p>
          <a:p>
            <a:r>
              <a:rPr lang="en-US" b="0" dirty="0"/>
              <a:t>Some people came for a sports day. When the people were put into groups of 3 there was no-one left over. When they were lined up in rows of 4 there was no-one left over.  How many people might have come to the sports day? </a:t>
            </a:r>
            <a:endParaRPr lang="en-AU" b="0" dirty="0"/>
          </a:p>
          <a:p>
            <a:endParaRPr lang="en-AU" b="1" dirty="0" smtClean="0"/>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SA Sullivan and Aulert 2013</a:t>
            </a:r>
            <a:endParaRPr lang="en-AU"/>
          </a:p>
        </p:txBody>
      </p:sp>
    </p:spTree>
    <p:extLst>
      <p:ext uri="{BB962C8B-B14F-4D97-AF65-F5344CB8AC3E}">
        <p14:creationId xmlns:p14="http://schemas.microsoft.com/office/powerpoint/2010/main" val="19840250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An extending prompt</a:t>
            </a:r>
            <a:endParaRPr lang="en-AU" dirty="0"/>
          </a:p>
        </p:txBody>
      </p:sp>
      <p:sp>
        <p:nvSpPr>
          <p:cNvPr id="3" name="Content Placeholder 2"/>
          <p:cNvSpPr>
            <a:spLocks noGrp="1"/>
          </p:cNvSpPr>
          <p:nvPr>
            <p:ph idx="1"/>
          </p:nvPr>
        </p:nvSpPr>
        <p:spPr/>
        <p:txBody>
          <a:bodyPr>
            <a:normAutofit lnSpcReduction="10000"/>
          </a:bodyPr>
          <a:lstStyle/>
          <a:p>
            <a:r>
              <a:rPr lang="en-US" b="0" dirty="0"/>
              <a:t>Some people came for a sports day. When the people were put into groups of 3 there was 1 person left over. </a:t>
            </a:r>
            <a:endParaRPr lang="en-US" b="0" dirty="0" smtClean="0"/>
          </a:p>
          <a:p>
            <a:r>
              <a:rPr lang="en-US" b="0" dirty="0" smtClean="0"/>
              <a:t>When </a:t>
            </a:r>
            <a:r>
              <a:rPr lang="en-US" b="0" dirty="0"/>
              <a:t>they were lined up in rows of 4 there was 1 person left over. </a:t>
            </a:r>
            <a:endParaRPr lang="en-US" b="0" dirty="0" smtClean="0"/>
          </a:p>
          <a:p>
            <a:r>
              <a:rPr lang="en-US" b="0" dirty="0" smtClean="0"/>
              <a:t>When </a:t>
            </a:r>
            <a:r>
              <a:rPr lang="en-US" b="0" dirty="0"/>
              <a:t>they were lined up in columns of 5 there was 1 person left over. </a:t>
            </a:r>
            <a:endParaRPr lang="en-US" b="0" dirty="0" smtClean="0"/>
          </a:p>
          <a:p>
            <a:r>
              <a:rPr lang="en-US" b="0" dirty="0" smtClean="0"/>
              <a:t>How </a:t>
            </a:r>
            <a:r>
              <a:rPr lang="en-US" b="0" dirty="0"/>
              <a:t>many people might have come to the sports day? </a:t>
            </a:r>
            <a:endParaRPr lang="en-AU" b="0"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SA Sullivan and Aulert 2013</a:t>
            </a:r>
            <a:endParaRPr lang="en-AU"/>
          </a:p>
        </p:txBody>
      </p:sp>
    </p:spTree>
    <p:extLst>
      <p:ext uri="{BB962C8B-B14F-4D97-AF65-F5344CB8AC3E}">
        <p14:creationId xmlns:p14="http://schemas.microsoft.com/office/powerpoint/2010/main" val="412110168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“consolidating” task</a:t>
            </a:r>
            <a:endParaRPr lang="en-AU" dirty="0"/>
          </a:p>
        </p:txBody>
      </p:sp>
      <p:sp>
        <p:nvSpPr>
          <p:cNvPr id="3" name="Content Placeholder 2"/>
          <p:cNvSpPr>
            <a:spLocks noGrp="1"/>
          </p:cNvSpPr>
          <p:nvPr>
            <p:ph idx="1"/>
          </p:nvPr>
        </p:nvSpPr>
        <p:spPr/>
        <p:txBody>
          <a:bodyPr/>
          <a:lstStyle/>
          <a:p>
            <a:r>
              <a:rPr lang="en-US" b="0" dirty="0"/>
              <a:t>I have some counters. </a:t>
            </a:r>
            <a:endParaRPr lang="en-US" b="0" dirty="0" smtClean="0"/>
          </a:p>
          <a:p>
            <a:r>
              <a:rPr lang="en-US" b="0" dirty="0" smtClean="0"/>
              <a:t>When </a:t>
            </a:r>
            <a:r>
              <a:rPr lang="en-US" b="0" dirty="0"/>
              <a:t>I put them into groups of 5 there was 2 left over. </a:t>
            </a:r>
            <a:endParaRPr lang="en-US" b="0" dirty="0" smtClean="0"/>
          </a:p>
          <a:p>
            <a:r>
              <a:rPr lang="en-US" b="0" dirty="0" smtClean="0"/>
              <a:t>When </a:t>
            </a:r>
            <a:r>
              <a:rPr lang="en-US" b="0" dirty="0"/>
              <a:t>they were lined up in rows of 6 there was the same number in each column and none left over. </a:t>
            </a:r>
            <a:endParaRPr lang="en-US" b="0" dirty="0" smtClean="0"/>
          </a:p>
          <a:p>
            <a:r>
              <a:rPr lang="en-US" b="0" dirty="0" smtClean="0"/>
              <a:t>How </a:t>
            </a:r>
            <a:r>
              <a:rPr lang="en-US" b="0" dirty="0"/>
              <a:t>many counters might I have? </a:t>
            </a:r>
            <a:endParaRPr lang="en-AU" b="0" dirty="0"/>
          </a:p>
          <a:p>
            <a:endParaRPr lang="en-AU" dirty="0"/>
          </a:p>
        </p:txBody>
      </p:sp>
      <p:sp>
        <p:nvSpPr>
          <p:cNvPr id="4" name="Footer Placeholder 3"/>
          <p:cNvSpPr>
            <a:spLocks noGrp="1"/>
          </p:cNvSpPr>
          <p:nvPr>
            <p:ph type="ftr" sz="quarter" idx="4294967295"/>
          </p:nvPr>
        </p:nvSpPr>
        <p:spPr>
          <a:xfrm>
            <a:off x="3124200" y="6356350"/>
            <a:ext cx="2895600" cy="365125"/>
          </a:xfrm>
          <a:prstGeom prst="rect">
            <a:avLst/>
          </a:prstGeom>
        </p:spPr>
        <p:txBody>
          <a:bodyPr/>
          <a:lstStyle/>
          <a:p>
            <a:r>
              <a:rPr lang="en-AU" smtClean="0"/>
              <a:t>SA Sullivan and Aulert 2013</a:t>
            </a:r>
            <a:endParaRPr lang="en-AU"/>
          </a:p>
        </p:txBody>
      </p:sp>
    </p:spTree>
    <p:extLst>
      <p:ext uri="{BB962C8B-B14F-4D97-AF65-F5344CB8AC3E}">
        <p14:creationId xmlns:p14="http://schemas.microsoft.com/office/powerpoint/2010/main" val="225738436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How does that lesson connect to algebra?</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SA Sullivan and Aulert 2013</a:t>
            </a:r>
            <a:endParaRPr lang="en-AU"/>
          </a:p>
        </p:txBody>
      </p:sp>
    </p:spTree>
    <p:extLst>
      <p:ext uri="{BB962C8B-B14F-4D97-AF65-F5344CB8AC3E}">
        <p14:creationId xmlns:p14="http://schemas.microsoft.com/office/powerpoint/2010/main" val="418506932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fontScale="90000"/>
          </a:bodyPr>
          <a:lstStyle/>
          <a:p>
            <a:r>
              <a:rPr lang="en-US" b="1" dirty="0"/>
              <a:t>Multiplication </a:t>
            </a:r>
            <a:r>
              <a:rPr lang="en-US" b="1" dirty="0" smtClean="0"/>
              <a:t>content </a:t>
            </a:r>
            <a:r>
              <a:rPr lang="en-US" b="1" dirty="0"/>
              <a:t>description</a:t>
            </a:r>
            <a:r>
              <a:rPr lang="en-AU" b="1" dirty="0" smtClean="0"/>
              <a:t>s</a:t>
            </a:r>
            <a:endParaRPr lang="en-AU" dirty="0"/>
          </a:p>
        </p:txBody>
      </p:sp>
      <p:sp>
        <p:nvSpPr>
          <p:cNvPr id="3" name="Content Placeholder 2"/>
          <p:cNvSpPr>
            <a:spLocks noGrp="1"/>
          </p:cNvSpPr>
          <p:nvPr>
            <p:ph idx="1"/>
          </p:nvPr>
        </p:nvSpPr>
        <p:spPr>
          <a:xfrm>
            <a:off x="457200" y="1196752"/>
            <a:ext cx="8229600" cy="5040560"/>
          </a:xfrm>
        </p:spPr>
        <p:txBody>
          <a:bodyPr>
            <a:normAutofit fontScale="92500" lnSpcReduction="10000"/>
          </a:bodyPr>
          <a:lstStyle/>
          <a:p>
            <a:r>
              <a:rPr lang="en-AU" dirty="0" smtClean="0"/>
              <a:t>Year </a:t>
            </a:r>
            <a:r>
              <a:rPr lang="en-AU" dirty="0"/>
              <a:t>4</a:t>
            </a:r>
            <a:r>
              <a:rPr lang="en-US" u="sng" dirty="0" smtClean="0"/>
              <a:t>: </a:t>
            </a:r>
            <a:r>
              <a:rPr lang="en-US" dirty="0" smtClean="0"/>
              <a:t>Develop </a:t>
            </a:r>
            <a:r>
              <a:rPr lang="en-US" dirty="0"/>
              <a:t>efficient mental and written strategies and use appropriate digital technologies for </a:t>
            </a:r>
            <a:r>
              <a:rPr lang="en-US" dirty="0">
                <a:hlinkClick r:id="rId2"/>
              </a:rPr>
              <a:t>multiplication </a:t>
            </a:r>
            <a:r>
              <a:rPr lang="en-US" dirty="0"/>
              <a:t>and for division where there is no </a:t>
            </a:r>
            <a:r>
              <a:rPr lang="en-US" dirty="0">
                <a:hlinkClick r:id="rId3" tooltip="Display the glossary entry for 'remainder'"/>
              </a:rPr>
              <a:t>remainder</a:t>
            </a:r>
            <a:r>
              <a:rPr lang="en-US" dirty="0"/>
              <a:t> </a:t>
            </a:r>
            <a:endParaRPr lang="en-AU" dirty="0"/>
          </a:p>
          <a:p>
            <a:r>
              <a:rPr lang="en-US" dirty="0"/>
              <a:t>Year 5: Solve problems involving division by a one digit </a:t>
            </a:r>
            <a:r>
              <a:rPr lang="en-US" dirty="0">
                <a:hlinkClick r:id="rId4"/>
              </a:rPr>
              <a:t>number</a:t>
            </a:r>
            <a:r>
              <a:rPr lang="en-US" dirty="0"/>
              <a:t>, including those that result in a </a:t>
            </a:r>
            <a:r>
              <a:rPr lang="en-US" dirty="0">
                <a:hlinkClick r:id="rId3"/>
              </a:rPr>
              <a:t>remainder</a:t>
            </a:r>
            <a:r>
              <a:rPr lang="en-US" dirty="0"/>
              <a:t> </a:t>
            </a:r>
            <a:endParaRPr lang="en-AU" dirty="0"/>
          </a:p>
          <a:p>
            <a:r>
              <a:rPr lang="en-US" dirty="0"/>
              <a:t>Year 6</a:t>
            </a:r>
            <a:r>
              <a:rPr lang="en-US" dirty="0" smtClean="0"/>
              <a:t>: Select </a:t>
            </a:r>
            <a:r>
              <a:rPr lang="en-US" dirty="0"/>
              <a:t>and apply efficient mental and written strategies and appropriate digital technologies to solve problems involving all four operations with whole numbers </a:t>
            </a:r>
            <a:endParaRPr lang="en-AU" dirty="0"/>
          </a:p>
        </p:txBody>
      </p:sp>
      <p:sp>
        <p:nvSpPr>
          <p:cNvPr id="4" name="Footer Placeholder 3"/>
          <p:cNvSpPr>
            <a:spLocks noGrp="1"/>
          </p:cNvSpPr>
          <p:nvPr>
            <p:ph type="ftr" sz="quarter" idx="11"/>
          </p:nvPr>
        </p:nvSpPr>
        <p:spPr/>
        <p:txBody>
          <a:bodyPr/>
          <a:lstStyle/>
          <a:p>
            <a:r>
              <a:rPr lang="en-AU" smtClean="0"/>
              <a:t>SA Sullivan and Aulert 2013</a:t>
            </a:r>
            <a:endParaRPr lang="en-AU"/>
          </a:p>
        </p:txBody>
      </p:sp>
    </p:spTree>
    <p:extLst>
      <p:ext uri="{BB962C8B-B14F-4D97-AF65-F5344CB8AC3E}">
        <p14:creationId xmlns:p14="http://schemas.microsoft.com/office/powerpoint/2010/main" val="410989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Patterns</a:t>
            </a:r>
            <a:endParaRPr lang="en-AU" dirty="0"/>
          </a:p>
        </p:txBody>
      </p:sp>
      <p:sp>
        <p:nvSpPr>
          <p:cNvPr id="3" name="Content Placeholder 2"/>
          <p:cNvSpPr>
            <a:spLocks noGrp="1"/>
          </p:cNvSpPr>
          <p:nvPr>
            <p:ph idx="1"/>
          </p:nvPr>
        </p:nvSpPr>
        <p:spPr/>
        <p:txBody>
          <a:bodyPr>
            <a:normAutofit/>
          </a:bodyPr>
          <a:lstStyle/>
          <a:p>
            <a:r>
              <a:rPr lang="en-AU" dirty="0"/>
              <a:t>Explore and describe </a:t>
            </a:r>
            <a:r>
              <a:rPr lang="en-AU" dirty="0">
                <a:hlinkClick r:id="rId2" tooltip="Display the glossary entry for 'number'"/>
              </a:rPr>
              <a:t>number</a:t>
            </a:r>
            <a:r>
              <a:rPr lang="en-AU" dirty="0"/>
              <a:t> patterns resulting from performing multiplication </a:t>
            </a:r>
            <a:r>
              <a:rPr lang="en-AU" dirty="0">
                <a:hlinkClick r:id="rId3" tooltip="View additional details of ACMNA081"/>
              </a:rPr>
              <a:t>(ACMNA081)</a:t>
            </a:r>
            <a:r>
              <a:rPr lang="en-AU" dirty="0"/>
              <a:t> </a:t>
            </a:r>
          </a:p>
          <a:p>
            <a:r>
              <a:rPr lang="en-AU" dirty="0" smtClean="0"/>
              <a:t>Solve </a:t>
            </a:r>
            <a:r>
              <a:rPr lang="en-AU" dirty="0"/>
              <a:t>word problems by using </a:t>
            </a:r>
            <a:r>
              <a:rPr lang="en-AU" dirty="0">
                <a:hlinkClick r:id="rId2" tooltip="Display the glossary entry for 'number'"/>
              </a:rPr>
              <a:t>number</a:t>
            </a:r>
            <a:r>
              <a:rPr lang="en-AU" dirty="0"/>
              <a:t> sentences involving </a:t>
            </a:r>
            <a:r>
              <a:rPr lang="en-AU" dirty="0">
                <a:hlinkClick r:id="rId4" tooltip="Display the glossary entry for 'multiplication '"/>
              </a:rPr>
              <a:t>multiplication </a:t>
            </a:r>
            <a:r>
              <a:rPr lang="en-AU" dirty="0"/>
              <a:t>or division where there is no </a:t>
            </a:r>
            <a:r>
              <a:rPr lang="en-AU" dirty="0">
                <a:hlinkClick r:id="rId5" tooltip="Display the glossary entry for 'remainder'"/>
              </a:rPr>
              <a:t>remainder</a:t>
            </a:r>
            <a:r>
              <a:rPr lang="en-AU" dirty="0"/>
              <a:t> </a:t>
            </a:r>
            <a:r>
              <a:rPr lang="en-AU" dirty="0">
                <a:hlinkClick r:id="rId6" tooltip="View additional details of ACMNA082"/>
              </a:rPr>
              <a:t>(ACMNA082)</a:t>
            </a:r>
            <a:endParaRPr lang="en-AU" dirty="0"/>
          </a:p>
          <a:p>
            <a:endParaRPr lang="en-AU" dirty="0"/>
          </a:p>
        </p:txBody>
      </p:sp>
      <p:sp>
        <p:nvSpPr>
          <p:cNvPr id="4" name="Footer Placeholder 3"/>
          <p:cNvSpPr>
            <a:spLocks noGrp="1"/>
          </p:cNvSpPr>
          <p:nvPr>
            <p:ph type="ftr" sz="quarter" idx="11"/>
          </p:nvPr>
        </p:nvSpPr>
        <p:spPr/>
        <p:txBody>
          <a:bodyPr/>
          <a:lstStyle/>
          <a:p>
            <a:r>
              <a:rPr lang="en-AU" smtClean="0"/>
              <a:t>SA Sullivan and Aulert 2013</a:t>
            </a:r>
            <a:endParaRPr lang="en-AU"/>
          </a:p>
        </p:txBody>
      </p:sp>
    </p:spTree>
    <p:extLst>
      <p:ext uri="{BB962C8B-B14F-4D97-AF65-F5344CB8AC3E}">
        <p14:creationId xmlns:p14="http://schemas.microsoft.com/office/powerpoint/2010/main" val="76527906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Connecting to the proficiencies</a:t>
            </a:r>
            <a:endParaRPr lang="en-AU" dirty="0"/>
          </a:p>
        </p:txBody>
      </p:sp>
      <p:sp>
        <p:nvSpPr>
          <p:cNvPr id="3" name="Content Placeholder 2"/>
          <p:cNvSpPr>
            <a:spLocks noGrp="1"/>
          </p:cNvSpPr>
          <p:nvPr>
            <p:ph idx="1"/>
          </p:nvPr>
        </p:nvSpPr>
        <p:spPr/>
        <p:txBody>
          <a:bodyPr>
            <a:normAutofit fontScale="92500" lnSpcReduction="20000"/>
          </a:bodyPr>
          <a:lstStyle/>
          <a:p>
            <a:r>
              <a:rPr lang="en-US" dirty="0"/>
              <a:t>Year 5: </a:t>
            </a:r>
            <a:endParaRPr lang="en-AU" dirty="0"/>
          </a:p>
          <a:p>
            <a:r>
              <a:rPr lang="en-AU" i="1" dirty="0"/>
              <a:t>Understanding</a:t>
            </a:r>
            <a:r>
              <a:rPr lang="en-AU" dirty="0"/>
              <a:t> includes making connections between representations of numbers, …</a:t>
            </a:r>
          </a:p>
          <a:p>
            <a:r>
              <a:rPr lang="en-AU" i="1" dirty="0"/>
              <a:t>Fluency</a:t>
            </a:r>
            <a:r>
              <a:rPr lang="en-AU" dirty="0"/>
              <a:t> includes … using estimation to check the reasonableness of answers to calculations </a:t>
            </a:r>
          </a:p>
          <a:p>
            <a:r>
              <a:rPr lang="en-AU" i="1" dirty="0"/>
              <a:t>Problem Solving</a:t>
            </a:r>
            <a:r>
              <a:rPr lang="en-AU" dirty="0"/>
              <a:t> includes formulating and solving authentic problems using whole numbers … </a:t>
            </a:r>
          </a:p>
          <a:p>
            <a:r>
              <a:rPr lang="en-AU" i="1" dirty="0"/>
              <a:t>Reasoning</a:t>
            </a:r>
            <a:r>
              <a:rPr lang="en-AU" dirty="0"/>
              <a:t> includes investigating strategies to perform calculations efficiently, continuing patterns …</a:t>
            </a:r>
          </a:p>
          <a:p>
            <a:endParaRPr lang="en-AU" dirty="0"/>
          </a:p>
        </p:txBody>
      </p:sp>
      <p:sp>
        <p:nvSpPr>
          <p:cNvPr id="4" name="Footer Placeholder 3"/>
          <p:cNvSpPr>
            <a:spLocks noGrp="1"/>
          </p:cNvSpPr>
          <p:nvPr>
            <p:ph type="ftr" sz="quarter" idx="11"/>
          </p:nvPr>
        </p:nvSpPr>
        <p:spPr/>
        <p:txBody>
          <a:bodyPr/>
          <a:lstStyle/>
          <a:p>
            <a:r>
              <a:rPr lang="en-AU" smtClean="0"/>
              <a:t>SA Sullivan and Aulert 2013</a:t>
            </a:r>
            <a:endParaRPr lang="en-AU"/>
          </a:p>
        </p:txBody>
      </p:sp>
    </p:spTree>
    <p:extLst>
      <p:ext uri="{BB962C8B-B14F-4D97-AF65-F5344CB8AC3E}">
        <p14:creationId xmlns:p14="http://schemas.microsoft.com/office/powerpoint/2010/main" val="19431627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562</TotalTime>
  <Words>4585</Words>
  <Application>Microsoft Office PowerPoint</Application>
  <PresentationFormat>On-screen Show (4:3)</PresentationFormat>
  <Paragraphs>741</Paragraphs>
  <Slides>103</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103</vt:i4>
      </vt:variant>
    </vt:vector>
  </HeadingPairs>
  <TitlesOfParts>
    <vt:vector size="105" baseType="lpstr">
      <vt:lpstr>Office Theme</vt:lpstr>
      <vt:lpstr>Acrobat Document</vt:lpstr>
      <vt:lpstr>The potential of posing more challenging mathematics tasks and ways of supporting students to engage in such tasks.   </vt:lpstr>
      <vt:lpstr>Abstract</vt:lpstr>
      <vt:lpstr>What are the challenges that you are experiencing in teaching mathematics?</vt:lpstr>
      <vt:lpstr>Some initial assumptions</vt:lpstr>
      <vt:lpstr>Even though such investigations can be made realistic and authentic…</vt:lpstr>
      <vt:lpstr>Or even extended to</vt:lpstr>
      <vt:lpstr>Nor are we focusing on games such as</vt:lpstr>
      <vt:lpstr>Even though such games can be extended to …</vt:lpstr>
      <vt:lpstr>And I am assuming that you already know how to structure lessons based on texts</vt:lpstr>
      <vt:lpstr>There are plenty of resources of great ways to teach mathematics</vt:lpstr>
      <vt:lpstr>The following are examples of tasks that exemplify the approach on which we will focus</vt:lpstr>
      <vt:lpstr>For year 8 Drawing a single straight line, make two quadrilaterals with the same perimeter</vt:lpstr>
      <vt:lpstr>For Year 1 Basketball scores</vt:lpstr>
      <vt:lpstr>What might make teaching a lesson based on one of those tasks difficult at your school?</vt:lpstr>
      <vt:lpstr>Proposition Set 1</vt:lpstr>
      <vt:lpstr>Proposition Set 2</vt:lpstr>
      <vt:lpstr>Should we start easy and wind it up or start at challenging or wind it back?</vt:lpstr>
      <vt:lpstr>Where does the idea of “challenge” come from?</vt:lpstr>
      <vt:lpstr>This connects to “mindsets”</vt:lpstr>
      <vt:lpstr>Students with growth mindset: </vt:lpstr>
      <vt:lpstr>Students with fixed mindset: </vt:lpstr>
      <vt:lpstr>Teachers can change mindsets</vt:lpstr>
      <vt:lpstr>In the video to follow</vt:lpstr>
      <vt:lpstr>Proposition Set 3</vt:lpstr>
      <vt:lpstr>PowerPoint Presentation</vt:lpstr>
      <vt:lpstr>PowerPoint Presentation</vt:lpstr>
      <vt:lpstr>The conventional mathematics lesson</vt:lpstr>
      <vt:lpstr>Japanese Lesson Study and Lesson Structure</vt:lpstr>
      <vt:lpstr>How many squares?</vt:lpstr>
      <vt:lpstr>There are Japanese words for parts of lessons</vt:lpstr>
      <vt:lpstr>A five-component cyclic Chinese lesson structure</vt:lpstr>
      <vt:lpstr>A revised lesson structure Lappan et al. 2006</vt:lpstr>
      <vt:lpstr>The summarise phase Smith and Stein (2011) </vt:lpstr>
      <vt:lpstr>A further revised lesson structure</vt:lpstr>
      <vt:lpstr>The notion of classroom culture</vt:lpstr>
      <vt:lpstr>Some elements of this active support :</vt:lpstr>
      <vt:lpstr>PowerPoint Presentation</vt:lpstr>
      <vt:lpstr>Getting started</vt:lpstr>
      <vt:lpstr>The lessons consist of</vt:lpstr>
      <vt:lpstr>But if I try this, …</vt:lpstr>
      <vt:lpstr>Epmc perimeter</vt:lpstr>
      <vt:lpstr>A primary example</vt:lpstr>
      <vt:lpstr>PowerPoint Presentation</vt:lpstr>
      <vt:lpstr>Basketball scores</vt:lpstr>
      <vt:lpstr>Basketball scores</vt:lpstr>
      <vt:lpstr>Enabling prompt(s)</vt:lpstr>
      <vt:lpstr>Basketball scores</vt:lpstr>
      <vt:lpstr>Basketball scores</vt:lpstr>
      <vt:lpstr>Extending prompt</vt:lpstr>
      <vt:lpstr>Darts scores</vt:lpstr>
      <vt:lpstr>Consolidating task(s)</vt:lpstr>
      <vt:lpstr>Football scores</vt:lpstr>
      <vt:lpstr>A junior secondary lesson</vt:lpstr>
      <vt:lpstr>Surface area = 22</vt:lpstr>
      <vt:lpstr>Enabling prompt:</vt:lpstr>
      <vt:lpstr>Extending prompt:</vt:lpstr>
      <vt:lpstr>A consolidating task</vt:lpstr>
      <vt:lpstr>What does that task do?</vt:lpstr>
      <vt:lpstr>What does the curriculum say?</vt:lpstr>
      <vt:lpstr>PowerPoint Presentation</vt:lpstr>
      <vt:lpstr>Year 9</vt:lpstr>
      <vt:lpstr>Describing the proficiencies</vt:lpstr>
      <vt:lpstr>Connecting to the proficiencies: </vt:lpstr>
      <vt:lpstr>The achievement standards:</vt:lpstr>
      <vt:lpstr>The lessons consist of</vt:lpstr>
      <vt:lpstr>A probability task</vt:lpstr>
      <vt:lpstr>First do this task</vt:lpstr>
      <vt:lpstr>Assume we have 10 people</vt:lpstr>
      <vt:lpstr>Assume we have 10 people</vt:lpstr>
      <vt:lpstr>Assume we have 10 people</vt:lpstr>
      <vt:lpstr>Assume we have 10 people</vt:lpstr>
      <vt:lpstr>A consolidating task</vt:lpstr>
      <vt:lpstr>An enabling prompt</vt:lpstr>
      <vt:lpstr>An extending prompt</vt:lpstr>
      <vt:lpstr>Student preferences for teaching approaches</vt:lpstr>
      <vt:lpstr>A container and 3 eggs weighs 170 grams. The same container and 5 eggs weighs 270 grams. What is the weight of the container?</vt:lpstr>
      <vt:lpstr>PRE TEST</vt:lpstr>
      <vt:lpstr>POST TEST</vt:lpstr>
      <vt:lpstr>PowerPoint Presentation</vt:lpstr>
      <vt:lpstr>The “Advanced” (generic) statements</vt:lpstr>
      <vt:lpstr>PowerPoint Presentation</vt:lpstr>
      <vt:lpstr>PowerPoint Presentation</vt:lpstr>
      <vt:lpstr>PRE TEST</vt:lpstr>
      <vt:lpstr>POST TEST</vt:lpstr>
      <vt:lpstr>PowerPoint Presentation</vt:lpstr>
      <vt:lpstr>PowerPoint Presentation</vt:lpstr>
      <vt:lpstr>Curriculum documentation should presumably inform …</vt:lpstr>
      <vt:lpstr>The Curriculum includes content descriptions, such as …</vt:lpstr>
      <vt:lpstr>An example of a task that can be made into a lesson</vt:lpstr>
      <vt:lpstr>… and proficiencies</vt:lpstr>
      <vt:lpstr>… and achievement standards</vt:lpstr>
      <vt:lpstr>PowerPoint Presentation</vt:lpstr>
      <vt:lpstr>Some “enabling” prompts</vt:lpstr>
      <vt:lpstr>An extending prompt</vt:lpstr>
      <vt:lpstr>The “consolidating” task</vt:lpstr>
      <vt:lpstr>How does that lesson connect to algebra?</vt:lpstr>
      <vt:lpstr>Multiplication content descriptions</vt:lpstr>
      <vt:lpstr>Patterns</vt:lpstr>
      <vt:lpstr>Connecting to the proficiencies</vt:lpstr>
      <vt:lpstr>Year 6:</vt:lpstr>
      <vt:lpstr>The achievement standards:</vt:lpstr>
      <vt:lpstr>Where is the “ceiling”?</vt:lpstr>
      <vt:lpstr>PowerPoint Presentation</vt:lpstr>
    </vt:vector>
  </TitlesOfParts>
  <Company>Monash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Sullivan</dc:creator>
  <cp:lastModifiedBy>Peter Sullivan</cp:lastModifiedBy>
  <cp:revision>37</cp:revision>
  <cp:lastPrinted>2013-11-10T22:54:04Z</cp:lastPrinted>
  <dcterms:created xsi:type="dcterms:W3CDTF">2013-10-05T23:01:50Z</dcterms:created>
  <dcterms:modified xsi:type="dcterms:W3CDTF">2013-12-02T01:51:09Z</dcterms:modified>
</cp:coreProperties>
</file>